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18"/>
  </p:notesMasterIdLst>
  <p:handoutMasterIdLst>
    <p:handoutMasterId r:id="rId19"/>
  </p:handoutMasterIdLst>
  <p:sldIdLst>
    <p:sldId id="500" r:id="rId2"/>
    <p:sldId id="583" r:id="rId3"/>
    <p:sldId id="600" r:id="rId4"/>
    <p:sldId id="526" r:id="rId5"/>
    <p:sldId id="527" r:id="rId6"/>
    <p:sldId id="530" r:id="rId7"/>
    <p:sldId id="594" r:id="rId8"/>
    <p:sldId id="534" r:id="rId9"/>
    <p:sldId id="602" r:id="rId10"/>
    <p:sldId id="540" r:id="rId11"/>
    <p:sldId id="581" r:id="rId12"/>
    <p:sldId id="566" r:id="rId13"/>
    <p:sldId id="537" r:id="rId14"/>
    <p:sldId id="541" r:id="rId15"/>
    <p:sldId id="592" r:id="rId16"/>
    <p:sldId id="256" r:id="rId17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A4E851-F870-4239-8FE4-FC57EAF2E2CC}">
          <p14:sldIdLst>
            <p14:sldId id="500"/>
            <p14:sldId id="583"/>
            <p14:sldId id="600"/>
            <p14:sldId id="526"/>
            <p14:sldId id="527"/>
            <p14:sldId id="530"/>
            <p14:sldId id="594"/>
            <p14:sldId id="534"/>
            <p14:sldId id="602"/>
            <p14:sldId id="540"/>
            <p14:sldId id="581"/>
            <p14:sldId id="566"/>
            <p14:sldId id="537"/>
            <p14:sldId id="541"/>
            <p14:sldId id="592"/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26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rtners Information Systems" initials="PHS IS" lastIdx="4" clrIdx="0"/>
  <p:cmAuthor id="1" name="ApotheCom Collaborator" initials="APO" lastIdx="12" clrIdx="1">
    <p:extLst>
      <p:ext uri="{19B8F6BF-5375-455C-9EA6-DF929625EA0E}">
        <p15:presenceInfo xmlns:p15="http://schemas.microsoft.com/office/powerpoint/2012/main" userId="ApotheCom Collaborator" providerId="None"/>
      </p:ext>
    </p:extLst>
  </p:cmAuthor>
  <p:cmAuthor id="2" name="Julia Burke" initials="A" lastIdx="21" clrIdx="2">
    <p:extLst>
      <p:ext uri="{19B8F6BF-5375-455C-9EA6-DF929625EA0E}">
        <p15:presenceInfo xmlns:p15="http://schemas.microsoft.com/office/powerpoint/2012/main" userId="Julia Burke" providerId="None"/>
      </p:ext>
    </p:extLst>
  </p:cmAuthor>
  <p:cmAuthor id="3" name="Janel Torsiello" initials="JT" lastIdx="28" clrIdx="3">
    <p:extLst>
      <p:ext uri="{19B8F6BF-5375-455C-9EA6-DF929625EA0E}">
        <p15:presenceInfo xmlns:p15="http://schemas.microsoft.com/office/powerpoint/2012/main" userId="Janel Torsiello" providerId="None"/>
      </p:ext>
    </p:extLst>
  </p:cmAuthor>
  <p:cmAuthor id="4" name="Duffy, Carol" initials="DC" lastIdx="3" clrIdx="4">
    <p:extLst>
      <p:ext uri="{19B8F6BF-5375-455C-9EA6-DF929625EA0E}">
        <p15:presenceInfo xmlns:p15="http://schemas.microsoft.com/office/powerpoint/2012/main" userId="S-1-5-21-1202660629-813497703-682003330-739913" providerId="AD"/>
      </p:ext>
    </p:extLst>
  </p:cmAuthor>
  <p:cmAuthor id="5" name="Velazquez, Eric" initials="VE" lastIdx="3" clrIdx="5">
    <p:extLst>
      <p:ext uri="{19B8F6BF-5375-455C-9EA6-DF929625EA0E}">
        <p15:presenceInfo xmlns:p15="http://schemas.microsoft.com/office/powerpoint/2012/main" userId="S-1-5-21-505881439-82067924-1220176271-6004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9D1824"/>
    <a:srgbClr val="D5EDFF"/>
    <a:srgbClr val="0D639A"/>
    <a:srgbClr val="82271E"/>
    <a:srgbClr val="CCCCFF"/>
    <a:srgbClr val="FFFFCC"/>
    <a:srgbClr val="FEFFC0"/>
    <a:srgbClr val="636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1" autoAdjust="0"/>
    <p:restoredTop sz="89954" autoAdjust="0"/>
  </p:normalViewPr>
  <p:slideViewPr>
    <p:cSldViewPr snapToGrid="0" snapToObjects="1">
      <p:cViewPr varScale="1">
        <p:scale>
          <a:sx n="76" d="100"/>
          <a:sy n="76" d="100"/>
        </p:scale>
        <p:origin x="624" y="186"/>
      </p:cViewPr>
      <p:guideLst>
        <p:guide orient="horz" pos="3552"/>
        <p:guide pos="26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72" y="4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6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9DB29-D5F4-482D-BB0D-F0E7B9ACC341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6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793C4-45EA-4930-8DF2-77A0522439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21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1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61" y="1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F35FA10-4054-42D2-B8E0-37F6CE4A0421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61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3F053B9-60DF-46E2-9AE1-6CB61D66D5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5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99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33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62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53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053B9-60DF-46E2-9AE1-6CB61D66D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858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19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09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5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83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9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65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42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6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15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53B9-60DF-46E2-9AE1-6CB61D66D58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6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1" name="Rectangle 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883833" y="2679743"/>
            <a:ext cx="9889067" cy="5302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ct val="40000"/>
              </a:spcBef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01092" name="Rectangle 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883833" y="3814806"/>
            <a:ext cx="9889067" cy="1271587"/>
          </a:xfrm>
        </p:spPr>
        <p:txBody>
          <a:bodyPr>
            <a:noAutofit/>
          </a:bodyPr>
          <a:lstStyle>
            <a:lvl1pPr marL="0" indent="0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45598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258" y="410010"/>
            <a:ext cx="9425839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defRPr lang="en-US" sz="3200" b="1" kern="1200" noProof="0" dirty="0">
                <a:solidFill>
                  <a:schemeClr val="tx1"/>
                </a:solidFill>
              </a:defRPr>
            </a:lvl1pPr>
          </a:lstStyle>
          <a:p>
            <a:pPr marL="0" lvl="0" defTabSz="914400" latinLnBrk="0">
              <a:lnSpc>
                <a:spcPct val="75000"/>
              </a:lnSpc>
            </a:pPr>
            <a:r>
              <a:rPr lang="en-US" noProof="0" dirty="0"/>
              <a:t>Title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6331" y="6403153"/>
            <a:ext cx="8636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1258" y="6403153"/>
            <a:ext cx="533380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1258" y="1346200"/>
            <a:ext cx="11239784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244024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6331" y="6403153"/>
            <a:ext cx="8636000" cy="2508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90" y="6403153"/>
            <a:ext cx="533380" cy="24703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71258" y="410010"/>
            <a:ext cx="9425839" cy="802800"/>
          </a:xfrm>
          <a:prstGeom prst="rect">
            <a:avLst/>
          </a:prstGeom>
        </p:spPr>
        <p:txBody>
          <a:bodyPr tIns="126000" anchor="t" anchorCtr="0"/>
          <a:lstStyle>
            <a:lvl1pPr>
              <a:defRPr lang="en-US" sz="3200" b="1" kern="1200" noProof="0" dirty="0">
                <a:solidFill>
                  <a:schemeClr val="tx1"/>
                </a:solidFill>
              </a:defRPr>
            </a:lvl1pPr>
          </a:lstStyle>
          <a:p>
            <a:pPr marL="0" lvl="0" defTabSz="914400" latinLnBrk="0">
              <a:lnSpc>
                <a:spcPct val="75000"/>
              </a:lnSpc>
            </a:pPr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393781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6331" y="6403153"/>
            <a:ext cx="8636000" cy="2508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90" y="6403153"/>
            <a:ext cx="533380" cy="24703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25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ChangeArrowheads="1"/>
          </p:cNvSpPr>
          <p:nvPr/>
        </p:nvSpPr>
        <p:spPr bwMode="gray">
          <a:xfrm>
            <a:off x="2" y="1125538"/>
            <a:ext cx="12187767" cy="63500"/>
          </a:xfrm>
          <a:prstGeom prst="rect">
            <a:avLst/>
          </a:prstGeom>
          <a:solidFill>
            <a:srgbClr val="6A554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71258" y="1346200"/>
            <a:ext cx="1121434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1258" y="6403153"/>
            <a:ext cx="533380" cy="247031"/>
          </a:xfrm>
          <a:prstGeom prst="rect">
            <a:avLst/>
          </a:prstGeom>
        </p:spPr>
        <p:txBody>
          <a:bodyPr/>
          <a:lstStyle>
            <a:lvl1pPr>
              <a:defRPr lang="en-US" sz="900" baseline="0" smtClean="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9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22" r:id="rId3"/>
    <p:sldLayoutId id="2147483723" r:id="rId4"/>
  </p:sldLayoutIdLst>
  <p:transition/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9pPr>
    </p:titleStyle>
    <p:bodyStyle>
      <a:lvl1pPr marL="233363" indent="-233363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chemeClr val="accent1"/>
        </a:buClr>
        <a:buSzPct val="110000"/>
        <a:buFont typeface="Wingdings" pitchFamily="2" charset="2"/>
        <a:buChar char="§"/>
        <a:defRPr sz="2400">
          <a:solidFill>
            <a:schemeClr val="accent6"/>
          </a:solidFill>
          <a:latin typeface="+mn-lt"/>
          <a:ea typeface="+mn-ea"/>
          <a:cs typeface="+mn-cs"/>
        </a:defRPr>
      </a:lvl1pPr>
      <a:lvl2pPr marL="398463" indent="-163513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917B69"/>
        </a:buClr>
        <a:buFont typeface="Arial" charset="0"/>
        <a:buChar char="•"/>
        <a:defRPr sz="2000">
          <a:solidFill>
            <a:schemeClr val="accent6"/>
          </a:solidFill>
          <a:latin typeface="+mn-lt"/>
        </a:defRPr>
      </a:lvl2pPr>
      <a:lvl3pPr marL="577850" indent="-1778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Tx/>
        <a:buFont typeface="Arial" charset="0"/>
        <a:buChar char="-"/>
        <a:defRPr>
          <a:solidFill>
            <a:schemeClr val="accent6"/>
          </a:solidFill>
          <a:latin typeface="+mn-lt"/>
        </a:defRPr>
      </a:lvl3pPr>
      <a:lvl4pPr marL="752475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Tx/>
        <a:buFont typeface="Arial" charset="0"/>
        <a:buChar char="•"/>
        <a:defRPr sz="1600">
          <a:solidFill>
            <a:schemeClr val="accent6"/>
          </a:solidFill>
          <a:latin typeface="+mn-lt"/>
        </a:defRPr>
      </a:lvl4pPr>
      <a:lvl5pPr marL="9175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6"/>
          </a:solidFill>
          <a:latin typeface="+mn-lt"/>
        </a:defRPr>
      </a:lvl5pPr>
      <a:lvl6pPr marL="13747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18319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2891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27463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496232" y="2311596"/>
            <a:ext cx="11199536" cy="186076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Angiotensin Receptor-</a:t>
            </a:r>
            <a:r>
              <a:rPr lang="en-US" b="1" dirty="0" err="1">
                <a:solidFill>
                  <a:schemeClr val="accent6"/>
                </a:solidFill>
              </a:rPr>
              <a:t>Neprilysin</a:t>
            </a:r>
            <a:r>
              <a:rPr lang="en-US" b="1" dirty="0">
                <a:solidFill>
                  <a:schemeClr val="accent6"/>
                </a:solidFill>
              </a:rPr>
              <a:t> Inhibition in Patients Hospitalized With Acute Decompensated Heart Failure </a:t>
            </a:r>
            <a:br>
              <a:rPr lang="en-US" sz="2800" b="1" dirty="0">
                <a:solidFill>
                  <a:schemeClr val="accent6"/>
                </a:solidFill>
              </a:rPr>
            </a:br>
            <a:br>
              <a:rPr lang="en-US" sz="2800" b="1" dirty="0">
                <a:solidFill>
                  <a:schemeClr val="accent6"/>
                </a:solidFill>
              </a:rPr>
            </a:br>
            <a:endParaRPr lang="en-US" sz="2800" b="1" i="1" dirty="0">
              <a:solidFill>
                <a:schemeClr val="accent6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770934" y="4063235"/>
            <a:ext cx="10650133" cy="207458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b="1" dirty="0">
                <a:solidFill>
                  <a:schemeClr val="accent6"/>
                </a:solidFill>
              </a:rPr>
              <a:t>Eric J Velazquez,</a:t>
            </a:r>
            <a:r>
              <a:rPr lang="en-US" b="1" baseline="30000" dirty="0">
                <a:solidFill>
                  <a:schemeClr val="accent6"/>
                </a:solidFill>
              </a:rPr>
              <a:t>1</a:t>
            </a:r>
            <a:r>
              <a:rPr lang="en-US" b="1" dirty="0">
                <a:solidFill>
                  <a:schemeClr val="accent6"/>
                </a:solidFill>
              </a:rPr>
              <a:t> David A Morrow,</a:t>
            </a:r>
            <a:r>
              <a:rPr lang="en-US" b="1" baseline="30000" dirty="0">
                <a:solidFill>
                  <a:schemeClr val="accent6"/>
                </a:solidFill>
              </a:rPr>
              <a:t>2</a:t>
            </a:r>
            <a:r>
              <a:rPr lang="en-US" b="1" dirty="0">
                <a:solidFill>
                  <a:schemeClr val="accent6"/>
                </a:solidFill>
              </a:rPr>
              <a:t> Adam D DeVore,</a:t>
            </a:r>
            <a:r>
              <a:rPr lang="en-US" b="1" baseline="30000" dirty="0">
                <a:solidFill>
                  <a:schemeClr val="accent6"/>
                </a:solidFill>
              </a:rPr>
              <a:t>3</a:t>
            </a:r>
            <a:r>
              <a:rPr lang="en-US" b="1" dirty="0">
                <a:solidFill>
                  <a:schemeClr val="accent6"/>
                </a:solidFill>
              </a:rPr>
              <a:t> Carol I Duffy,</a:t>
            </a:r>
            <a:r>
              <a:rPr lang="en-US" b="1" baseline="30000" dirty="0">
                <a:solidFill>
                  <a:schemeClr val="accent6"/>
                </a:solidFill>
              </a:rPr>
              <a:t>4</a:t>
            </a:r>
            <a:r>
              <a:rPr lang="en-US" b="1" dirty="0">
                <a:solidFill>
                  <a:schemeClr val="accent6"/>
                </a:solidFill>
              </a:rPr>
              <a:t> Andrew P Ambrosy,</a:t>
            </a:r>
            <a:r>
              <a:rPr lang="en-US" b="1" baseline="30000" dirty="0">
                <a:solidFill>
                  <a:schemeClr val="accent6"/>
                </a:solidFill>
              </a:rPr>
              <a:t>3</a:t>
            </a:r>
            <a:r>
              <a:rPr lang="en-US" b="1" dirty="0">
                <a:solidFill>
                  <a:schemeClr val="accent6"/>
                </a:solidFill>
              </a:rPr>
              <a:t> Kevin McCague,</a:t>
            </a:r>
            <a:r>
              <a:rPr lang="en-US" b="1" baseline="30000" dirty="0">
                <a:solidFill>
                  <a:schemeClr val="accent6"/>
                </a:solidFill>
              </a:rPr>
              <a:t>4</a:t>
            </a:r>
            <a:r>
              <a:rPr lang="en-US" b="1" dirty="0">
                <a:solidFill>
                  <a:schemeClr val="accent6"/>
                </a:solidFill>
              </a:rPr>
              <a:t> Ricardo Rocha,</a:t>
            </a:r>
            <a:r>
              <a:rPr lang="en-US" b="1" baseline="30000" dirty="0">
                <a:solidFill>
                  <a:schemeClr val="accent6"/>
                </a:solidFill>
              </a:rPr>
              <a:t>4</a:t>
            </a:r>
            <a:r>
              <a:rPr lang="en-US" b="1" dirty="0">
                <a:solidFill>
                  <a:schemeClr val="accent6"/>
                </a:solidFill>
              </a:rPr>
              <a:t> Eugene Braunwald</a:t>
            </a:r>
            <a:r>
              <a:rPr lang="en-US" b="1" baseline="30000" dirty="0">
                <a:solidFill>
                  <a:schemeClr val="accent6"/>
                </a:solidFill>
              </a:rPr>
              <a:t>2</a:t>
            </a:r>
            <a:endParaRPr lang="en-US" b="1" dirty="0">
              <a:solidFill>
                <a:schemeClr val="accent6"/>
              </a:solidFill>
            </a:endParaRPr>
          </a:p>
          <a:p>
            <a:pPr algn="ctr">
              <a:spcBef>
                <a:spcPts val="0"/>
              </a:spcBef>
            </a:pPr>
            <a:endParaRPr lang="en-US" sz="1800" dirty="0">
              <a:solidFill>
                <a:schemeClr val="accent6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800" baseline="30000" dirty="0">
                <a:solidFill>
                  <a:schemeClr val="accent6"/>
                </a:solidFill>
              </a:rPr>
              <a:t>1</a:t>
            </a:r>
            <a:r>
              <a:rPr lang="en-US" sz="1800" dirty="0">
                <a:solidFill>
                  <a:schemeClr val="accent6"/>
                </a:solidFill>
              </a:rPr>
              <a:t>Yale Univ Sch of Med, New Haven, CT; </a:t>
            </a:r>
            <a:r>
              <a:rPr lang="en-US" sz="1800" baseline="30000" dirty="0">
                <a:solidFill>
                  <a:schemeClr val="accent6"/>
                </a:solidFill>
              </a:rPr>
              <a:t>2</a:t>
            </a:r>
            <a:r>
              <a:rPr lang="en-US" sz="1800" dirty="0">
                <a:solidFill>
                  <a:schemeClr val="accent6"/>
                </a:solidFill>
              </a:rPr>
              <a:t>Harvard </a:t>
            </a:r>
            <a:r>
              <a:rPr lang="en-US" sz="1800" dirty="0" err="1">
                <a:solidFill>
                  <a:schemeClr val="accent6"/>
                </a:solidFill>
              </a:rPr>
              <a:t>Univ</a:t>
            </a:r>
            <a:r>
              <a:rPr lang="en-US" sz="1800" dirty="0">
                <a:solidFill>
                  <a:schemeClr val="accent6"/>
                </a:solidFill>
              </a:rPr>
              <a:t>/Brigham and Women's Hosp, Boston, MA; </a:t>
            </a:r>
            <a:r>
              <a:rPr lang="en-US" sz="1800" baseline="30000" dirty="0">
                <a:solidFill>
                  <a:schemeClr val="accent6"/>
                </a:solidFill>
              </a:rPr>
              <a:t>3</a:t>
            </a:r>
            <a:r>
              <a:rPr lang="en-US" sz="1800" dirty="0">
                <a:solidFill>
                  <a:schemeClr val="accent6"/>
                </a:solidFill>
              </a:rPr>
              <a:t>Duke Univ/Duke Clinical Res Inst, Durham, NC; </a:t>
            </a:r>
            <a:r>
              <a:rPr lang="en-US" sz="1800" baseline="30000" dirty="0">
                <a:solidFill>
                  <a:schemeClr val="accent6"/>
                </a:solidFill>
              </a:rPr>
              <a:t>4</a:t>
            </a:r>
            <a:r>
              <a:rPr lang="en-US" sz="1800" dirty="0">
                <a:solidFill>
                  <a:schemeClr val="accent6"/>
                </a:solidFill>
              </a:rPr>
              <a:t>Novartis Pharmaceuticals Corp, East Hanover, NJ; </a:t>
            </a:r>
            <a:r>
              <a:rPr lang="en-US" sz="1800" baseline="30000" dirty="0">
                <a:solidFill>
                  <a:schemeClr val="accent6"/>
                </a:solidFill>
              </a:rPr>
              <a:t>5</a:t>
            </a:r>
            <a:endParaRPr lang="en-US" sz="1800" dirty="0">
              <a:solidFill>
                <a:schemeClr val="accent6"/>
              </a:solidFill>
            </a:endParaRPr>
          </a:p>
          <a:p>
            <a:pPr algn="ctr">
              <a:spcBef>
                <a:spcPts val="0"/>
              </a:spcBef>
            </a:pPr>
            <a:endParaRPr lang="en-US" sz="1800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26" y="599326"/>
            <a:ext cx="5042549" cy="125945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4D77FE3-54C0-4956-911C-A99DD48BC0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0449" y="3405380"/>
            <a:ext cx="11451102" cy="63500"/>
          </a:xfrm>
          <a:prstGeom prst="rect">
            <a:avLst/>
          </a:prstGeom>
          <a:solidFill>
            <a:srgbClr val="6A554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62A72F-66EF-4F5A-931D-7A337448648D}"/>
              </a:ext>
            </a:extLst>
          </p:cNvPr>
          <p:cNvSpPr txBox="1"/>
          <p:nvPr/>
        </p:nvSpPr>
        <p:spPr>
          <a:xfrm>
            <a:off x="241300" y="304800"/>
            <a:ext cx="314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Embargoed until 10:45 a.m. CT/11:45 a.m. ET Sunday, Nov. 11,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9154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4D9A36-80D0-4DF7-B49C-254098EA4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392407"/>
              </p:ext>
            </p:extLst>
          </p:nvPr>
        </p:nvGraphicFramePr>
        <p:xfrm>
          <a:off x="571258" y="1346201"/>
          <a:ext cx="11239784" cy="384514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00742">
                  <a:extLst>
                    <a:ext uri="{9D8B030D-6E8A-4147-A177-3AD203B41FA5}">
                      <a16:colId xmlns:a16="http://schemas.microsoft.com/office/drawing/2014/main" val="1817464025"/>
                    </a:ext>
                  </a:extLst>
                </a:gridCol>
                <a:gridCol w="2413014">
                  <a:extLst>
                    <a:ext uri="{9D8B030D-6E8A-4147-A177-3AD203B41FA5}">
                      <a16:colId xmlns:a16="http://schemas.microsoft.com/office/drawing/2014/main" val="1884222641"/>
                    </a:ext>
                  </a:extLst>
                </a:gridCol>
                <a:gridCol w="2413014">
                  <a:extLst>
                    <a:ext uri="{9D8B030D-6E8A-4147-A177-3AD203B41FA5}">
                      <a16:colId xmlns:a16="http://schemas.microsoft.com/office/drawing/2014/main" val="1669003031"/>
                    </a:ext>
                  </a:extLst>
                </a:gridCol>
                <a:gridCol w="2413014">
                  <a:extLst>
                    <a:ext uri="{9D8B030D-6E8A-4147-A177-3AD203B41FA5}">
                      <a16:colId xmlns:a16="http://schemas.microsoft.com/office/drawing/2014/main" val="1742671610"/>
                    </a:ext>
                  </a:extLst>
                </a:gridCol>
              </a:tblGrid>
              <a:tr h="12817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Safety Events  </a:t>
                      </a:r>
                      <a:r>
                        <a:rPr lang="en-NZ" sz="2000" dirty="0"/>
                        <a:t>(%)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sacubitril/</a:t>
                      </a:r>
                      <a:br>
                        <a:rPr lang="en-NZ" sz="2000" dirty="0"/>
                      </a:br>
                      <a:r>
                        <a:rPr lang="en-NZ" sz="2000" dirty="0"/>
                        <a:t>valsartan</a:t>
                      </a:r>
                      <a:br>
                        <a:rPr lang="en-NZ" sz="2000" dirty="0"/>
                      </a:br>
                      <a:r>
                        <a:rPr lang="en-NZ" sz="2000" dirty="0"/>
                        <a:t>(n=440)</a:t>
                      </a:r>
                      <a:endParaRPr lang="en-GB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enalapril </a:t>
                      </a:r>
                      <a:br>
                        <a:rPr lang="en-NZ" sz="2000" dirty="0"/>
                      </a:br>
                      <a:r>
                        <a:rPr lang="en-NZ" sz="2000" dirty="0"/>
                        <a:t>(n=441)</a:t>
                      </a:r>
                      <a:endParaRPr lang="en-GB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RR </a:t>
                      </a:r>
                      <a:br>
                        <a:rPr lang="en-NZ" sz="2000" dirty="0"/>
                      </a:br>
                      <a:r>
                        <a:rPr lang="en-NZ" sz="2000" dirty="0"/>
                        <a:t>(95% CI)</a:t>
                      </a:r>
                      <a:endParaRPr lang="en-GB" sz="2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628840"/>
                  </a:ext>
                </a:extLst>
              </a:tr>
              <a:tr h="640857">
                <a:tc>
                  <a:txBody>
                    <a:bodyPr/>
                    <a:lstStyle/>
                    <a:p>
                      <a:pPr marL="144000" algn="l"/>
                      <a:r>
                        <a:rPr lang="en-NZ" sz="2000" baseline="0" dirty="0"/>
                        <a:t>Worsening renal function*</a:t>
                      </a:r>
                      <a:endParaRPr lang="en-GB" sz="2000" b="1" baseline="0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algn="ctr"/>
                      <a:r>
                        <a:rPr lang="en-NZ" sz="2000" baseline="0" dirty="0"/>
                        <a:t>13.6</a:t>
                      </a:r>
                      <a:endParaRPr lang="en-GB" sz="2000" b="1" baseline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algn="ctr"/>
                      <a:r>
                        <a:rPr lang="en-NZ" sz="2000" baseline="0" dirty="0"/>
                        <a:t>14.7</a:t>
                      </a:r>
                      <a:endParaRPr lang="en-GB" sz="2000" b="1" baseline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algn="ctr"/>
                      <a:r>
                        <a:rPr lang="en-NZ" sz="2000" dirty="0"/>
                        <a:t>0.93 (0.67-1.28)</a:t>
                      </a:r>
                      <a:endParaRPr lang="en-GB" sz="2000" b="1" baseline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9531228"/>
                  </a:ext>
                </a:extLst>
              </a:tr>
              <a:tr h="640857">
                <a:tc>
                  <a:txBody>
                    <a:bodyPr/>
                    <a:lstStyle/>
                    <a:p>
                      <a:pPr marL="144000" algn="l"/>
                      <a:r>
                        <a:rPr lang="en-NZ" sz="2000" dirty="0" err="1"/>
                        <a:t>Hyperkalemia</a:t>
                      </a:r>
                      <a:r>
                        <a:rPr lang="en-NZ" sz="2000" baseline="30000" dirty="0"/>
                        <a:t>†</a:t>
                      </a:r>
                      <a:endParaRPr lang="en-GB" sz="2000" b="1" baseline="30000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algn="ctr"/>
                      <a:r>
                        <a:rPr lang="en-NZ" sz="2000" dirty="0"/>
                        <a:t>11.6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algn="ctr"/>
                      <a:r>
                        <a:rPr lang="en-NZ" sz="2000" dirty="0"/>
                        <a:t>9.3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algn="ctr"/>
                      <a:r>
                        <a:rPr lang="en-NZ" sz="2000" dirty="0"/>
                        <a:t>1.25 (0.84-1.84)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3757328"/>
                  </a:ext>
                </a:extLst>
              </a:tr>
              <a:tr h="640857">
                <a:tc>
                  <a:txBody>
                    <a:bodyPr/>
                    <a:lstStyle/>
                    <a:p>
                      <a:pPr marL="144000" algn="l"/>
                      <a:r>
                        <a:rPr lang="en-NZ" sz="2000" dirty="0"/>
                        <a:t>Symptomatic hypotension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algn="ctr"/>
                      <a:r>
                        <a:rPr lang="en-NZ" sz="2000" dirty="0"/>
                        <a:t>15.0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algn="ctr"/>
                      <a:r>
                        <a:rPr lang="en-NZ" sz="2000" dirty="0"/>
                        <a:t>12.7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algn="ctr"/>
                      <a:r>
                        <a:rPr lang="en-NZ" sz="2000" dirty="0"/>
                        <a:t>1.18 (0.85-1.64)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491266"/>
                  </a:ext>
                </a:extLst>
              </a:tr>
              <a:tr h="640857">
                <a:tc>
                  <a:txBody>
                    <a:bodyPr/>
                    <a:lstStyle/>
                    <a:p>
                      <a:pPr marL="144000" algn="l"/>
                      <a:r>
                        <a:rPr lang="en-NZ" sz="2000" dirty="0"/>
                        <a:t>Angioedema event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algn="ctr"/>
                      <a:r>
                        <a:rPr lang="en-NZ" sz="2000" dirty="0"/>
                        <a:t>1 (0.2%)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algn="ctr"/>
                      <a:r>
                        <a:rPr lang="en-NZ" sz="2000" dirty="0"/>
                        <a:t>6 (1.4%)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4000" algn="ctr"/>
                      <a:r>
                        <a:rPr lang="en-NZ" sz="2000" dirty="0"/>
                        <a:t>0.17 (0.02-1.38)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911238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Safety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DA566-CC83-4A6B-A826-BE10BD443DAC}"/>
              </a:ext>
            </a:extLst>
          </p:cNvPr>
          <p:cNvSpPr txBox="1"/>
          <p:nvPr/>
        </p:nvSpPr>
        <p:spPr>
          <a:xfrm>
            <a:off x="1086234" y="6348456"/>
            <a:ext cx="1084659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400" dirty="0"/>
              <a:t>*Cr ≥0.5 with simultaneous reduction in eGFR of ≥25% </a:t>
            </a:r>
          </a:p>
          <a:p>
            <a:r>
              <a:rPr lang="en-NZ" sz="1400" baseline="30000" dirty="0"/>
              <a:t>†</a:t>
            </a:r>
            <a:r>
              <a:rPr lang="en-US" sz="1400" dirty="0"/>
              <a:t>K+ &gt;5.5 mg/dl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C9A6C-0F44-4825-9980-652D41BB4C50}"/>
              </a:ext>
            </a:extLst>
          </p:cNvPr>
          <p:cNvSpPr txBox="1"/>
          <p:nvPr/>
        </p:nvSpPr>
        <p:spPr>
          <a:xfrm>
            <a:off x="7429500" y="5532265"/>
            <a:ext cx="4393816" cy="46166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P = NS for all safety events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5516A5-FFFD-4A01-B8E9-A5B3678CC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791" y="271070"/>
            <a:ext cx="2405525" cy="60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1704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571258" y="6403153"/>
            <a:ext cx="533380" cy="247031"/>
          </a:xfrm>
        </p:spPr>
        <p:txBody>
          <a:bodyPr/>
          <a:lstStyle/>
          <a:p>
            <a:fld id="{E66AA3EA-0569-43EF-BBA3-83FDB109D582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721964-D453-49BC-861F-B2D42AF2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Serious Composite Clinical Endpoint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456B9F0-0DB6-4A0E-AFE8-80E618CB97B1}"/>
              </a:ext>
            </a:extLst>
          </p:cNvPr>
          <p:cNvSpPr txBox="1"/>
          <p:nvPr/>
        </p:nvSpPr>
        <p:spPr>
          <a:xfrm>
            <a:off x="2776381" y="2206910"/>
            <a:ext cx="4133133" cy="110799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HR = 0.54; 95% CI 0.37, 0.79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P = 0.001</a:t>
            </a:r>
          </a:p>
          <a:p>
            <a:pPr algn="ctr"/>
            <a:r>
              <a:rPr lang="en-US" sz="2200" b="1" dirty="0" err="1">
                <a:solidFill>
                  <a:srgbClr val="002060"/>
                </a:solidFill>
                <a:latin typeface="Arial"/>
                <a:cs typeface="Arial"/>
              </a:rPr>
              <a:t>NNT</a:t>
            </a:r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 = 13</a:t>
            </a:r>
          </a:p>
        </p:txBody>
      </p:sp>
      <p:sp>
        <p:nvSpPr>
          <p:cNvPr id="79" name="Freeform 68">
            <a:extLst>
              <a:ext uri="{FF2B5EF4-FFF2-40B4-BE49-F238E27FC236}">
                <a16:creationId xmlns:a16="http://schemas.microsoft.com/office/drawing/2014/main" id="{DD254C57-647D-4348-92F0-1DB54880AE6E}"/>
              </a:ext>
            </a:extLst>
          </p:cNvPr>
          <p:cNvSpPr>
            <a:spLocks/>
          </p:cNvSpPr>
          <p:nvPr/>
        </p:nvSpPr>
        <p:spPr bwMode="auto">
          <a:xfrm>
            <a:off x="2625358" y="2449792"/>
            <a:ext cx="7333373" cy="3192192"/>
          </a:xfrm>
          <a:custGeom>
            <a:avLst/>
            <a:gdLst>
              <a:gd name="T0" fmla="*/ 0 w 3054"/>
              <a:gd name="T1" fmla="*/ 1358 h 1358"/>
              <a:gd name="T2" fmla="*/ 274 w 3054"/>
              <a:gd name="T3" fmla="*/ 1358 h 1358"/>
              <a:gd name="T4" fmla="*/ 274 w 3054"/>
              <a:gd name="T5" fmla="*/ 1282 h 1358"/>
              <a:gd name="T6" fmla="*/ 490 w 3054"/>
              <a:gd name="T7" fmla="*/ 1282 h 1358"/>
              <a:gd name="T8" fmla="*/ 490 w 3054"/>
              <a:gd name="T9" fmla="*/ 1202 h 1358"/>
              <a:gd name="T10" fmla="*/ 708 w 3054"/>
              <a:gd name="T11" fmla="*/ 1202 h 1358"/>
              <a:gd name="T12" fmla="*/ 708 w 3054"/>
              <a:gd name="T13" fmla="*/ 1122 h 1358"/>
              <a:gd name="T14" fmla="*/ 816 w 3054"/>
              <a:gd name="T15" fmla="*/ 1122 h 1358"/>
              <a:gd name="T16" fmla="*/ 816 w 3054"/>
              <a:gd name="T17" fmla="*/ 1040 h 1358"/>
              <a:gd name="T18" fmla="*/ 1032 w 3054"/>
              <a:gd name="T19" fmla="*/ 1040 h 1358"/>
              <a:gd name="T20" fmla="*/ 1032 w 3054"/>
              <a:gd name="T21" fmla="*/ 962 h 1358"/>
              <a:gd name="T22" fmla="*/ 1196 w 3054"/>
              <a:gd name="T23" fmla="*/ 962 h 1358"/>
              <a:gd name="T24" fmla="*/ 1196 w 3054"/>
              <a:gd name="T25" fmla="*/ 876 h 1358"/>
              <a:gd name="T26" fmla="*/ 1304 w 3054"/>
              <a:gd name="T27" fmla="*/ 876 h 1358"/>
              <a:gd name="T28" fmla="*/ 1304 w 3054"/>
              <a:gd name="T29" fmla="*/ 800 h 1358"/>
              <a:gd name="T30" fmla="*/ 1360 w 3054"/>
              <a:gd name="T31" fmla="*/ 800 h 1358"/>
              <a:gd name="T32" fmla="*/ 1360 w 3054"/>
              <a:gd name="T33" fmla="*/ 722 h 1358"/>
              <a:gd name="T34" fmla="*/ 1526 w 3054"/>
              <a:gd name="T35" fmla="*/ 722 h 1358"/>
              <a:gd name="T36" fmla="*/ 1526 w 3054"/>
              <a:gd name="T37" fmla="*/ 640 h 1358"/>
              <a:gd name="T38" fmla="*/ 1688 w 3054"/>
              <a:gd name="T39" fmla="*/ 640 h 1358"/>
              <a:gd name="T40" fmla="*/ 1688 w 3054"/>
              <a:gd name="T41" fmla="*/ 558 h 1358"/>
              <a:gd name="T42" fmla="*/ 1794 w 3054"/>
              <a:gd name="T43" fmla="*/ 558 h 1358"/>
              <a:gd name="T44" fmla="*/ 1794 w 3054"/>
              <a:gd name="T45" fmla="*/ 484 h 1358"/>
              <a:gd name="T46" fmla="*/ 1846 w 3054"/>
              <a:gd name="T47" fmla="*/ 484 h 1358"/>
              <a:gd name="T48" fmla="*/ 1846 w 3054"/>
              <a:gd name="T49" fmla="*/ 400 h 1358"/>
              <a:gd name="T50" fmla="*/ 2120 w 3054"/>
              <a:gd name="T51" fmla="*/ 400 h 1358"/>
              <a:gd name="T52" fmla="*/ 2120 w 3054"/>
              <a:gd name="T53" fmla="*/ 318 h 1358"/>
              <a:gd name="T54" fmla="*/ 2232 w 3054"/>
              <a:gd name="T55" fmla="*/ 318 h 1358"/>
              <a:gd name="T56" fmla="*/ 2232 w 3054"/>
              <a:gd name="T57" fmla="*/ 242 h 1358"/>
              <a:gd name="T58" fmla="*/ 2450 w 3054"/>
              <a:gd name="T59" fmla="*/ 242 h 1358"/>
              <a:gd name="T60" fmla="*/ 2450 w 3054"/>
              <a:gd name="T61" fmla="*/ 158 h 1358"/>
              <a:gd name="T62" fmla="*/ 2610 w 3054"/>
              <a:gd name="T63" fmla="*/ 158 h 1358"/>
              <a:gd name="T64" fmla="*/ 2610 w 3054"/>
              <a:gd name="T65" fmla="*/ 82 h 1358"/>
              <a:gd name="T66" fmla="*/ 2992 w 3054"/>
              <a:gd name="T67" fmla="*/ 82 h 1358"/>
              <a:gd name="T68" fmla="*/ 2992 w 3054"/>
              <a:gd name="T69" fmla="*/ 0 h 1358"/>
              <a:gd name="T70" fmla="*/ 3054 w 3054"/>
              <a:gd name="T71" fmla="*/ 0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54" h="1358">
                <a:moveTo>
                  <a:pt x="0" y="1358"/>
                </a:moveTo>
                <a:lnTo>
                  <a:pt x="274" y="1358"/>
                </a:lnTo>
                <a:lnTo>
                  <a:pt x="274" y="1282"/>
                </a:lnTo>
                <a:lnTo>
                  <a:pt x="490" y="1282"/>
                </a:lnTo>
                <a:lnTo>
                  <a:pt x="490" y="1202"/>
                </a:lnTo>
                <a:lnTo>
                  <a:pt x="708" y="1202"/>
                </a:lnTo>
                <a:lnTo>
                  <a:pt x="708" y="1122"/>
                </a:lnTo>
                <a:lnTo>
                  <a:pt x="816" y="1122"/>
                </a:lnTo>
                <a:lnTo>
                  <a:pt x="816" y="1040"/>
                </a:lnTo>
                <a:lnTo>
                  <a:pt x="1032" y="1040"/>
                </a:lnTo>
                <a:lnTo>
                  <a:pt x="1032" y="962"/>
                </a:lnTo>
                <a:lnTo>
                  <a:pt x="1196" y="962"/>
                </a:lnTo>
                <a:lnTo>
                  <a:pt x="1196" y="876"/>
                </a:lnTo>
                <a:lnTo>
                  <a:pt x="1304" y="876"/>
                </a:lnTo>
                <a:lnTo>
                  <a:pt x="1304" y="800"/>
                </a:lnTo>
                <a:lnTo>
                  <a:pt x="1360" y="800"/>
                </a:lnTo>
                <a:lnTo>
                  <a:pt x="1360" y="722"/>
                </a:lnTo>
                <a:lnTo>
                  <a:pt x="1526" y="722"/>
                </a:lnTo>
                <a:lnTo>
                  <a:pt x="1526" y="640"/>
                </a:lnTo>
                <a:lnTo>
                  <a:pt x="1688" y="640"/>
                </a:lnTo>
                <a:lnTo>
                  <a:pt x="1688" y="558"/>
                </a:lnTo>
                <a:lnTo>
                  <a:pt x="1794" y="558"/>
                </a:lnTo>
                <a:lnTo>
                  <a:pt x="1794" y="484"/>
                </a:lnTo>
                <a:lnTo>
                  <a:pt x="1846" y="484"/>
                </a:lnTo>
                <a:lnTo>
                  <a:pt x="1846" y="400"/>
                </a:lnTo>
                <a:lnTo>
                  <a:pt x="2120" y="400"/>
                </a:lnTo>
                <a:lnTo>
                  <a:pt x="2120" y="318"/>
                </a:lnTo>
                <a:lnTo>
                  <a:pt x="2232" y="318"/>
                </a:lnTo>
                <a:lnTo>
                  <a:pt x="2232" y="242"/>
                </a:lnTo>
                <a:lnTo>
                  <a:pt x="2450" y="242"/>
                </a:lnTo>
                <a:lnTo>
                  <a:pt x="2450" y="158"/>
                </a:lnTo>
                <a:lnTo>
                  <a:pt x="2610" y="158"/>
                </a:lnTo>
                <a:lnTo>
                  <a:pt x="2610" y="82"/>
                </a:lnTo>
                <a:lnTo>
                  <a:pt x="2992" y="82"/>
                </a:lnTo>
                <a:lnTo>
                  <a:pt x="2992" y="0"/>
                </a:lnTo>
                <a:lnTo>
                  <a:pt x="3054" y="0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0" name="Freeform 69">
            <a:extLst>
              <a:ext uri="{FF2B5EF4-FFF2-40B4-BE49-F238E27FC236}">
                <a16:creationId xmlns:a16="http://schemas.microsoft.com/office/drawing/2014/main" id="{ACB161D2-DE3C-41F1-A2B2-2749801CF268}"/>
              </a:ext>
            </a:extLst>
          </p:cNvPr>
          <p:cNvSpPr>
            <a:spLocks/>
          </p:cNvSpPr>
          <p:nvPr/>
        </p:nvSpPr>
        <p:spPr bwMode="auto">
          <a:xfrm>
            <a:off x="2462074" y="1890336"/>
            <a:ext cx="72037" cy="3765752"/>
          </a:xfrm>
          <a:custGeom>
            <a:avLst/>
            <a:gdLst>
              <a:gd name="T0" fmla="*/ 0 w 30"/>
              <a:gd name="T1" fmla="*/ 0 h 1602"/>
              <a:gd name="T2" fmla="*/ 30 w 30"/>
              <a:gd name="T3" fmla="*/ 0 h 1602"/>
              <a:gd name="T4" fmla="*/ 30 w 30"/>
              <a:gd name="T5" fmla="*/ 1602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" h="1602">
                <a:moveTo>
                  <a:pt x="0" y="0"/>
                </a:moveTo>
                <a:lnTo>
                  <a:pt x="30" y="0"/>
                </a:lnTo>
                <a:lnTo>
                  <a:pt x="30" y="1602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1" name="Line 70">
            <a:extLst>
              <a:ext uri="{FF2B5EF4-FFF2-40B4-BE49-F238E27FC236}">
                <a16:creationId xmlns:a16="http://schemas.microsoft.com/office/drawing/2014/main" id="{C0B8CE05-FDE3-4D1A-BB9A-378D2DC513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62069" y="5656083"/>
            <a:ext cx="7914472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2" name="Line 71">
            <a:extLst>
              <a:ext uri="{FF2B5EF4-FFF2-40B4-BE49-F238E27FC236}">
                <a16:creationId xmlns:a16="http://schemas.microsoft.com/office/drawing/2014/main" id="{498D9603-E77D-4F1A-AE3A-578737CD81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4106" y="5656088"/>
            <a:ext cx="0" cy="7052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3" name="Line 72">
            <a:extLst>
              <a:ext uri="{FF2B5EF4-FFF2-40B4-BE49-F238E27FC236}">
                <a16:creationId xmlns:a16="http://schemas.microsoft.com/office/drawing/2014/main" id="{365B49AA-B257-442F-8006-86CED141F5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0983" y="5656088"/>
            <a:ext cx="0" cy="7052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4" name="Line 73">
            <a:extLst>
              <a:ext uri="{FF2B5EF4-FFF2-40B4-BE49-F238E27FC236}">
                <a16:creationId xmlns:a16="http://schemas.microsoft.com/office/drawing/2014/main" id="{D3215ACF-092A-4001-999A-1BAF896F2E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83058" y="5656088"/>
            <a:ext cx="0" cy="7052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5" name="Line 74">
            <a:extLst>
              <a:ext uri="{FF2B5EF4-FFF2-40B4-BE49-F238E27FC236}">
                <a16:creationId xmlns:a16="http://schemas.microsoft.com/office/drawing/2014/main" id="{79B514B2-F033-4A1D-AB02-2ED6E922DF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5132" y="5656088"/>
            <a:ext cx="0" cy="7052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6" name="Line 75">
            <a:extLst>
              <a:ext uri="{FF2B5EF4-FFF2-40B4-BE49-F238E27FC236}">
                <a16:creationId xmlns:a16="http://schemas.microsoft.com/office/drawing/2014/main" id="{89595636-D1DE-413B-B174-1500CBF9DB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2009" y="5656088"/>
            <a:ext cx="0" cy="7052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7" name="Line 76">
            <a:extLst>
              <a:ext uri="{FF2B5EF4-FFF2-40B4-BE49-F238E27FC236}">
                <a16:creationId xmlns:a16="http://schemas.microsoft.com/office/drawing/2014/main" id="{50C92462-A253-44E2-AF22-5E104F70E0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4083" y="5656088"/>
            <a:ext cx="0" cy="7052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8" name="Line 77">
            <a:extLst>
              <a:ext uri="{FF2B5EF4-FFF2-40B4-BE49-F238E27FC236}">
                <a16:creationId xmlns:a16="http://schemas.microsoft.com/office/drawing/2014/main" id="{7C7DBACE-E2F7-41E9-B138-36C3168C57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6158" y="5656088"/>
            <a:ext cx="0" cy="7052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9" name="Line 78">
            <a:extLst>
              <a:ext uri="{FF2B5EF4-FFF2-40B4-BE49-F238E27FC236}">
                <a16:creationId xmlns:a16="http://schemas.microsoft.com/office/drawing/2014/main" id="{C0614396-930B-45BF-AB5A-EBB9D1A9A2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03034" y="5656088"/>
            <a:ext cx="0" cy="7052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90" name="Line 79">
            <a:extLst>
              <a:ext uri="{FF2B5EF4-FFF2-40B4-BE49-F238E27FC236}">
                <a16:creationId xmlns:a16="http://schemas.microsoft.com/office/drawing/2014/main" id="{6E86B3A2-93BB-4E9E-86F9-6A749A13A9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25109" y="5656088"/>
            <a:ext cx="0" cy="7052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91" name="Line 80">
            <a:extLst>
              <a:ext uri="{FF2B5EF4-FFF2-40B4-BE49-F238E27FC236}">
                <a16:creationId xmlns:a16="http://schemas.microsoft.com/office/drawing/2014/main" id="{88D1C411-6A51-4A0E-9C45-F898A4A61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62074" y="3775558"/>
            <a:ext cx="72037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92" name="Rectangle 81">
            <a:extLst>
              <a:ext uri="{FF2B5EF4-FFF2-40B4-BE49-F238E27FC236}">
                <a16:creationId xmlns:a16="http://schemas.microsoft.com/office/drawing/2014/main" id="{67745D17-BB92-445F-9204-93D5C0A80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43" y="1755198"/>
            <a:ext cx="3123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/>
            <a:r>
              <a:rPr lang="en-US" altLang="en-US" sz="2000" dirty="0">
                <a:solidFill>
                  <a:srgbClr val="000000"/>
                </a:solidFill>
              </a:rPr>
              <a:t>20</a:t>
            </a:r>
            <a:endParaRPr lang="en-US" altLang="en-US" sz="2000" dirty="0"/>
          </a:p>
        </p:txBody>
      </p:sp>
      <p:sp>
        <p:nvSpPr>
          <p:cNvPr id="97" name="Rectangle 86">
            <a:extLst>
              <a:ext uri="{FF2B5EF4-FFF2-40B4-BE49-F238E27FC236}">
                <a16:creationId xmlns:a16="http://schemas.microsoft.com/office/drawing/2014/main" id="{2D6594BE-A88D-4A81-B1B5-8EB9BC04440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555" y="3621669"/>
            <a:ext cx="3301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b="1" dirty="0">
                <a:solidFill>
                  <a:srgbClr val="000000"/>
                </a:solidFill>
              </a:rPr>
              <a:t>Event Rate (%)</a:t>
            </a:r>
            <a:endParaRPr lang="en-US" altLang="en-US" sz="2000" dirty="0"/>
          </a:p>
        </p:txBody>
      </p:sp>
      <p:sp>
        <p:nvSpPr>
          <p:cNvPr id="98" name="Rectangle 87">
            <a:extLst>
              <a:ext uri="{FF2B5EF4-FFF2-40B4-BE49-F238E27FC236}">
                <a16:creationId xmlns:a16="http://schemas.microsoft.com/office/drawing/2014/main" id="{C34DA925-0A80-4282-B706-1B9A86E3A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43" y="3635723"/>
            <a:ext cx="3123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/>
            <a:r>
              <a:rPr lang="en-US" altLang="en-US" sz="2000" dirty="0">
                <a:solidFill>
                  <a:srgbClr val="000000"/>
                </a:solidFill>
              </a:rPr>
              <a:t>10</a:t>
            </a:r>
            <a:endParaRPr lang="en-US" altLang="en-US" sz="2000" dirty="0"/>
          </a:p>
        </p:txBody>
      </p:sp>
      <p:sp>
        <p:nvSpPr>
          <p:cNvPr id="99" name="Rectangle 88">
            <a:extLst>
              <a:ext uri="{FF2B5EF4-FFF2-40B4-BE49-F238E27FC236}">
                <a16:creationId xmlns:a16="http://schemas.microsoft.com/office/drawing/2014/main" id="{565232FA-CCC9-4EB0-8E56-BC2E34E80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353" y="5516248"/>
            <a:ext cx="156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/>
            <a:r>
              <a:rPr lang="en-US" altLang="en-US" sz="2000">
                <a:solidFill>
                  <a:srgbClr val="000000"/>
                </a:solidFill>
              </a:rPr>
              <a:t>0</a:t>
            </a:r>
            <a:endParaRPr lang="en-US" altLang="en-US" sz="2000"/>
          </a:p>
        </p:txBody>
      </p:sp>
      <p:sp>
        <p:nvSpPr>
          <p:cNvPr id="100" name="Rectangle 89">
            <a:extLst>
              <a:ext uri="{FF2B5EF4-FFF2-40B4-BE49-F238E27FC236}">
                <a16:creationId xmlns:a16="http://schemas.microsoft.com/office/drawing/2014/main" id="{D1E9ABD6-E683-43E3-BA7B-7A4E4343C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001" y="5799415"/>
            <a:ext cx="14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dirty="0">
                <a:solidFill>
                  <a:srgbClr val="000000"/>
                </a:solidFill>
              </a:rPr>
              <a:t>0</a:t>
            </a:r>
            <a:endParaRPr lang="en-US" altLang="en-US" sz="2000" dirty="0"/>
          </a:p>
        </p:txBody>
      </p:sp>
      <p:sp>
        <p:nvSpPr>
          <p:cNvPr id="122" name="Rectangle 111">
            <a:extLst>
              <a:ext uri="{FF2B5EF4-FFF2-40B4-BE49-F238E27FC236}">
                <a16:creationId xmlns:a16="http://schemas.microsoft.com/office/drawing/2014/main" id="{D8E59586-F228-4CF5-AACA-E5B95592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045" y="5799415"/>
            <a:ext cx="14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>
                <a:solidFill>
                  <a:srgbClr val="000000"/>
                </a:solidFill>
              </a:rPr>
              <a:t>7</a:t>
            </a:r>
            <a:endParaRPr lang="en-US" altLang="en-US" sz="20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737A14-DDE1-4AB8-989F-2BEE970CC5AF}"/>
              </a:ext>
            </a:extLst>
          </p:cNvPr>
          <p:cNvGrpSpPr/>
          <p:nvPr/>
        </p:nvGrpSpPr>
        <p:grpSpPr>
          <a:xfrm>
            <a:off x="3052778" y="3750108"/>
            <a:ext cx="7941285" cy="1891875"/>
            <a:chOff x="3052778" y="3895071"/>
            <a:chExt cx="7941285" cy="1891875"/>
          </a:xfrm>
        </p:grpSpPr>
        <p:sp>
          <p:nvSpPr>
            <p:cNvPr id="78" name="Freeform 67">
              <a:extLst>
                <a:ext uri="{FF2B5EF4-FFF2-40B4-BE49-F238E27FC236}">
                  <a16:creationId xmlns:a16="http://schemas.microsoft.com/office/drawing/2014/main" id="{5549552F-38E6-4841-9B37-3428BCE81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778" y="4099175"/>
              <a:ext cx="6901150" cy="1687771"/>
            </a:xfrm>
            <a:custGeom>
              <a:avLst/>
              <a:gdLst>
                <a:gd name="T0" fmla="*/ 0 w 2874"/>
                <a:gd name="T1" fmla="*/ 718 h 718"/>
                <a:gd name="T2" fmla="*/ 366 w 2874"/>
                <a:gd name="T3" fmla="*/ 718 h 718"/>
                <a:gd name="T4" fmla="*/ 366 w 2874"/>
                <a:gd name="T5" fmla="*/ 640 h 718"/>
                <a:gd name="T6" fmla="*/ 474 w 2874"/>
                <a:gd name="T7" fmla="*/ 640 h 718"/>
                <a:gd name="T8" fmla="*/ 474 w 2874"/>
                <a:gd name="T9" fmla="*/ 562 h 718"/>
                <a:gd name="T10" fmla="*/ 806 w 2874"/>
                <a:gd name="T11" fmla="*/ 562 h 718"/>
                <a:gd name="T12" fmla="*/ 806 w 2874"/>
                <a:gd name="T13" fmla="*/ 482 h 718"/>
                <a:gd name="T14" fmla="*/ 1016 w 2874"/>
                <a:gd name="T15" fmla="*/ 482 h 718"/>
                <a:gd name="T16" fmla="*/ 1016 w 2874"/>
                <a:gd name="T17" fmla="*/ 400 h 718"/>
                <a:gd name="T18" fmla="*/ 1236 w 2874"/>
                <a:gd name="T19" fmla="*/ 400 h 718"/>
                <a:gd name="T20" fmla="*/ 1236 w 2874"/>
                <a:gd name="T21" fmla="*/ 320 h 718"/>
                <a:gd name="T22" fmla="*/ 1398 w 2874"/>
                <a:gd name="T23" fmla="*/ 320 h 718"/>
                <a:gd name="T24" fmla="*/ 1398 w 2874"/>
                <a:gd name="T25" fmla="*/ 238 h 718"/>
                <a:gd name="T26" fmla="*/ 1892 w 2874"/>
                <a:gd name="T27" fmla="*/ 238 h 718"/>
                <a:gd name="T28" fmla="*/ 1892 w 2874"/>
                <a:gd name="T29" fmla="*/ 160 h 718"/>
                <a:gd name="T30" fmla="*/ 1996 w 2874"/>
                <a:gd name="T31" fmla="*/ 160 h 718"/>
                <a:gd name="T32" fmla="*/ 1996 w 2874"/>
                <a:gd name="T33" fmla="*/ 80 h 718"/>
                <a:gd name="T34" fmla="*/ 2650 w 2874"/>
                <a:gd name="T35" fmla="*/ 80 h 718"/>
                <a:gd name="T36" fmla="*/ 2650 w 2874"/>
                <a:gd name="T37" fmla="*/ 0 h 718"/>
                <a:gd name="T38" fmla="*/ 2874 w 2874"/>
                <a:gd name="T3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74" h="718">
                  <a:moveTo>
                    <a:pt x="0" y="718"/>
                  </a:moveTo>
                  <a:lnTo>
                    <a:pt x="366" y="718"/>
                  </a:lnTo>
                  <a:lnTo>
                    <a:pt x="366" y="640"/>
                  </a:lnTo>
                  <a:lnTo>
                    <a:pt x="474" y="640"/>
                  </a:lnTo>
                  <a:lnTo>
                    <a:pt x="474" y="562"/>
                  </a:lnTo>
                  <a:lnTo>
                    <a:pt x="806" y="562"/>
                  </a:lnTo>
                  <a:lnTo>
                    <a:pt x="806" y="482"/>
                  </a:lnTo>
                  <a:lnTo>
                    <a:pt x="1016" y="482"/>
                  </a:lnTo>
                  <a:lnTo>
                    <a:pt x="1016" y="400"/>
                  </a:lnTo>
                  <a:lnTo>
                    <a:pt x="1236" y="400"/>
                  </a:lnTo>
                  <a:lnTo>
                    <a:pt x="1236" y="320"/>
                  </a:lnTo>
                  <a:lnTo>
                    <a:pt x="1398" y="320"/>
                  </a:lnTo>
                  <a:lnTo>
                    <a:pt x="1398" y="238"/>
                  </a:lnTo>
                  <a:lnTo>
                    <a:pt x="1892" y="238"/>
                  </a:lnTo>
                  <a:lnTo>
                    <a:pt x="1892" y="160"/>
                  </a:lnTo>
                  <a:lnTo>
                    <a:pt x="1996" y="160"/>
                  </a:lnTo>
                  <a:lnTo>
                    <a:pt x="1996" y="80"/>
                  </a:lnTo>
                  <a:lnTo>
                    <a:pt x="2650" y="80"/>
                  </a:lnTo>
                  <a:lnTo>
                    <a:pt x="2650" y="0"/>
                  </a:lnTo>
                  <a:lnTo>
                    <a:pt x="2874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23" name="Rectangle 112">
              <a:extLst>
                <a:ext uri="{FF2B5EF4-FFF2-40B4-BE49-F238E27FC236}">
                  <a16:creationId xmlns:a16="http://schemas.microsoft.com/office/drawing/2014/main" id="{F774C98F-164E-44D9-8615-CAF26EEEB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5266" y="4880908"/>
              <a:ext cx="2882757" cy="61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2400" b="1" dirty="0">
                  <a:solidFill>
                    <a:srgbClr val="C00000"/>
                  </a:solidFill>
                </a:rPr>
                <a:t>sacubitril/valsartan</a:t>
              </a:r>
            </a:p>
            <a:p>
              <a:pPr defTabSz="914400"/>
              <a:r>
                <a:rPr lang="en-US" altLang="en-US" sz="1600" b="1" dirty="0">
                  <a:solidFill>
                    <a:srgbClr val="C00000"/>
                  </a:solidFill>
                </a:rPr>
                <a:t>N = 440</a:t>
              </a:r>
              <a:endParaRPr lang="en-US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42" name="Rectangle 112">
              <a:extLst>
                <a:ext uri="{FF2B5EF4-FFF2-40B4-BE49-F238E27FC236}">
                  <a16:creationId xmlns:a16="http://schemas.microsoft.com/office/drawing/2014/main" id="{16379643-1BE8-4749-BE20-86B092178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9754" y="3895071"/>
              <a:ext cx="8843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2400" b="1" dirty="0">
                  <a:solidFill>
                    <a:srgbClr val="C00000"/>
                  </a:solidFill>
                </a:rPr>
                <a:t>9.3%</a:t>
              </a:r>
              <a:endParaRPr lang="en-US" altLang="en-US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25" name="Rectangle 114">
            <a:extLst>
              <a:ext uri="{FF2B5EF4-FFF2-40B4-BE49-F238E27FC236}">
                <a16:creationId xmlns:a16="http://schemas.microsoft.com/office/drawing/2014/main" id="{67C1657D-A200-4C69-B8FD-EA709FA80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0363" y="2296950"/>
            <a:ext cx="131175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2400" b="1" dirty="0">
                <a:solidFill>
                  <a:srgbClr val="000000"/>
                </a:solidFill>
              </a:rPr>
              <a:t>enalapril</a:t>
            </a:r>
          </a:p>
          <a:p>
            <a:pPr defTabSz="914400"/>
            <a:r>
              <a:rPr lang="en-US" altLang="en-US" sz="1600" b="1" dirty="0">
                <a:solidFill>
                  <a:srgbClr val="000000"/>
                </a:solidFill>
              </a:rPr>
              <a:t>N = 441</a:t>
            </a:r>
            <a:endParaRPr lang="en-US" altLang="en-US" sz="2800" dirty="0"/>
          </a:p>
        </p:txBody>
      </p:sp>
      <p:sp>
        <p:nvSpPr>
          <p:cNvPr id="127" name="Rectangle 116">
            <a:extLst>
              <a:ext uri="{FF2B5EF4-FFF2-40B4-BE49-F238E27FC236}">
                <a16:creationId xmlns:a16="http://schemas.microsoft.com/office/drawing/2014/main" id="{18E32360-22D4-4516-8983-02DEE5B7E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439" y="5799415"/>
            <a:ext cx="28399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>
                <a:solidFill>
                  <a:srgbClr val="000000"/>
                </a:solidFill>
              </a:rPr>
              <a:t>14</a:t>
            </a:r>
            <a:endParaRPr lang="en-US" altLang="en-US" sz="2000"/>
          </a:p>
        </p:txBody>
      </p:sp>
      <p:sp>
        <p:nvSpPr>
          <p:cNvPr id="128" name="Rectangle 117">
            <a:extLst>
              <a:ext uri="{FF2B5EF4-FFF2-40B4-BE49-F238E27FC236}">
                <a16:creationId xmlns:a16="http://schemas.microsoft.com/office/drawing/2014/main" id="{80EACEA3-932E-4E0D-A1B3-E9F89C39B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513" y="5799415"/>
            <a:ext cx="28399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>
                <a:solidFill>
                  <a:srgbClr val="000000"/>
                </a:solidFill>
              </a:rPr>
              <a:t>24</a:t>
            </a:r>
            <a:endParaRPr lang="en-US" altLang="en-US" sz="2000"/>
          </a:p>
        </p:txBody>
      </p:sp>
      <p:sp>
        <p:nvSpPr>
          <p:cNvPr id="129" name="Rectangle 118">
            <a:extLst>
              <a:ext uri="{FF2B5EF4-FFF2-40B4-BE49-F238E27FC236}">
                <a16:creationId xmlns:a16="http://schemas.microsoft.com/office/drawing/2014/main" id="{DA1A0CB9-73D4-462F-B095-C409FE565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588" y="5799415"/>
            <a:ext cx="28399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>
                <a:solidFill>
                  <a:srgbClr val="000000"/>
                </a:solidFill>
              </a:rPr>
              <a:t>28</a:t>
            </a:r>
            <a:endParaRPr lang="en-US" altLang="en-US" sz="2000"/>
          </a:p>
        </p:txBody>
      </p:sp>
      <p:sp>
        <p:nvSpPr>
          <p:cNvPr id="130" name="Rectangle 119">
            <a:extLst>
              <a:ext uri="{FF2B5EF4-FFF2-40B4-BE49-F238E27FC236}">
                <a16:creationId xmlns:a16="http://schemas.microsoft.com/office/drawing/2014/main" id="{83D2181E-96CE-463D-A63B-FF7A92055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464" y="5799415"/>
            <a:ext cx="28399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>
                <a:solidFill>
                  <a:srgbClr val="000000"/>
                </a:solidFill>
              </a:rPr>
              <a:t>35</a:t>
            </a:r>
            <a:endParaRPr lang="en-US" altLang="en-US" sz="2000"/>
          </a:p>
        </p:txBody>
      </p:sp>
      <p:sp>
        <p:nvSpPr>
          <p:cNvPr id="131" name="Rectangle 120">
            <a:extLst>
              <a:ext uri="{FF2B5EF4-FFF2-40B4-BE49-F238E27FC236}">
                <a16:creationId xmlns:a16="http://schemas.microsoft.com/office/drawing/2014/main" id="{0B790505-3DDB-4CB5-B456-B9EDEA94F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8712" y="5799415"/>
            <a:ext cx="28399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dirty="0">
                <a:solidFill>
                  <a:srgbClr val="000000"/>
                </a:solidFill>
              </a:rPr>
              <a:t>42</a:t>
            </a:r>
            <a:endParaRPr lang="en-US" altLang="en-US" sz="2000" dirty="0"/>
          </a:p>
        </p:txBody>
      </p:sp>
      <p:sp>
        <p:nvSpPr>
          <p:cNvPr id="132" name="Rectangle 121">
            <a:extLst>
              <a:ext uri="{FF2B5EF4-FFF2-40B4-BE49-F238E27FC236}">
                <a16:creationId xmlns:a16="http://schemas.microsoft.com/office/drawing/2014/main" id="{D689B334-161A-48A5-B592-7857550F1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8416" y="5799415"/>
            <a:ext cx="28399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dirty="0">
                <a:solidFill>
                  <a:srgbClr val="000000"/>
                </a:solidFill>
              </a:rPr>
              <a:t>49</a:t>
            </a:r>
            <a:endParaRPr lang="en-US" altLang="en-US" sz="2000" dirty="0"/>
          </a:p>
        </p:txBody>
      </p:sp>
      <p:sp>
        <p:nvSpPr>
          <p:cNvPr id="133" name="Rectangle 122">
            <a:extLst>
              <a:ext uri="{FF2B5EF4-FFF2-40B4-BE49-F238E27FC236}">
                <a16:creationId xmlns:a16="http://schemas.microsoft.com/office/drawing/2014/main" id="{156FDEF1-B48E-4E6F-B06A-C9CF08DF2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0490" y="5799415"/>
            <a:ext cx="28399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>
                <a:solidFill>
                  <a:srgbClr val="000000"/>
                </a:solidFill>
              </a:rPr>
              <a:t>56</a:t>
            </a:r>
            <a:endParaRPr lang="en-US" altLang="en-US" sz="2000"/>
          </a:p>
        </p:txBody>
      </p:sp>
      <p:sp>
        <p:nvSpPr>
          <p:cNvPr id="136" name="Rectangle 125">
            <a:extLst>
              <a:ext uri="{FF2B5EF4-FFF2-40B4-BE49-F238E27FC236}">
                <a16:creationId xmlns:a16="http://schemas.microsoft.com/office/drawing/2014/main" id="{251A8E34-B1E8-45EA-9155-83E2BDB7B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370" y="6104301"/>
            <a:ext cx="39243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b="1" dirty="0">
                <a:solidFill>
                  <a:srgbClr val="000000"/>
                </a:solidFill>
              </a:rPr>
              <a:t>Days since Randomization</a:t>
            </a:r>
            <a:endParaRPr lang="en-US" altLang="en-US" sz="2000" dirty="0"/>
          </a:p>
        </p:txBody>
      </p:sp>
      <p:sp>
        <p:nvSpPr>
          <p:cNvPr id="66" name="Rectangle 82">
            <a:extLst>
              <a:ext uri="{FF2B5EF4-FFF2-40B4-BE49-F238E27FC236}">
                <a16:creationId xmlns:a16="http://schemas.microsoft.com/office/drawing/2014/main" id="{641E7C1C-5447-4A63-8F97-40EB32D66A6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2634" y="4021928"/>
            <a:ext cx="17137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endParaRPr lang="en-US" altLang="en-US" sz="1400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0A6F6A32-820D-4AFD-8B71-C83BDA386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17" y="271070"/>
            <a:ext cx="2405525" cy="600819"/>
          </a:xfrm>
          <a:prstGeom prst="rect">
            <a:avLst/>
          </a:prstGeom>
        </p:spPr>
      </p:pic>
      <p:sp>
        <p:nvSpPr>
          <p:cNvPr id="61" name="Title 2">
            <a:extLst>
              <a:ext uri="{FF2B5EF4-FFF2-40B4-BE49-F238E27FC236}">
                <a16:creationId xmlns:a16="http://schemas.microsoft.com/office/drawing/2014/main" id="{DFE64624-488C-49EA-9716-58B9B2D614FA}"/>
              </a:ext>
            </a:extLst>
          </p:cNvPr>
          <p:cNvSpPr txBox="1">
            <a:spLocks/>
          </p:cNvSpPr>
          <p:nvPr/>
        </p:nvSpPr>
        <p:spPr>
          <a:xfrm>
            <a:off x="2685444" y="1338375"/>
            <a:ext cx="7544261" cy="638717"/>
          </a:xfrm>
          <a:prstGeom prst="rect">
            <a:avLst/>
          </a:prstGeom>
        </p:spPr>
        <p:txBody>
          <a:bodyPr tIns="126000" anchor="t" anchorCtr="0">
            <a:noAutofit/>
          </a:bodyPr>
          <a:lstStyle>
            <a:lvl1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</a:defRPr>
            </a:lvl9pPr>
          </a:lstStyle>
          <a:p>
            <a:pPr algn="ctr" defTabSz="914400">
              <a:lnSpc>
                <a:spcPct val="100000"/>
              </a:lnSpc>
            </a:pPr>
            <a:r>
              <a:rPr lang="en-US" sz="2600" b="1" kern="0" dirty="0">
                <a:solidFill>
                  <a:schemeClr val="tx1"/>
                </a:solidFill>
              </a:rPr>
              <a:t>Death, HF re-</a:t>
            </a:r>
            <a:r>
              <a:rPr lang="en-US" sz="2600" b="1" kern="0" dirty="0" err="1">
                <a:solidFill>
                  <a:schemeClr val="tx1"/>
                </a:solidFill>
              </a:rPr>
              <a:t>hosp</a:t>
            </a:r>
            <a:r>
              <a:rPr lang="en-US" sz="2600" b="1" kern="0" dirty="0">
                <a:solidFill>
                  <a:schemeClr val="tx1"/>
                </a:solidFill>
              </a:rPr>
              <a:t>, LVAD, Transplant listing</a:t>
            </a:r>
          </a:p>
        </p:txBody>
      </p:sp>
      <p:sp>
        <p:nvSpPr>
          <p:cNvPr id="41" name="Rectangle 114">
            <a:extLst>
              <a:ext uri="{FF2B5EF4-FFF2-40B4-BE49-F238E27FC236}">
                <a16:creationId xmlns:a16="http://schemas.microsoft.com/office/drawing/2014/main" id="{B918E594-9B2D-4A82-AB96-CB7378902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9754" y="2265126"/>
            <a:ext cx="1311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2400" b="1" dirty="0">
                <a:solidFill>
                  <a:srgbClr val="000000"/>
                </a:solidFill>
              </a:rPr>
              <a:t>16.8%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33068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4D9A36-80D0-4DF7-B49C-254098EA4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722092"/>
              </p:ext>
            </p:extLst>
          </p:nvPr>
        </p:nvGraphicFramePr>
        <p:xfrm>
          <a:off x="571258" y="1346200"/>
          <a:ext cx="11239785" cy="49403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17508">
                  <a:extLst>
                    <a:ext uri="{9D8B030D-6E8A-4147-A177-3AD203B41FA5}">
                      <a16:colId xmlns:a16="http://schemas.microsoft.com/office/drawing/2014/main" val="1817464025"/>
                    </a:ext>
                  </a:extLst>
                </a:gridCol>
                <a:gridCol w="2629140">
                  <a:extLst>
                    <a:ext uri="{9D8B030D-6E8A-4147-A177-3AD203B41FA5}">
                      <a16:colId xmlns:a16="http://schemas.microsoft.com/office/drawing/2014/main" val="1884222641"/>
                    </a:ext>
                  </a:extLst>
                </a:gridCol>
                <a:gridCol w="1617569">
                  <a:extLst>
                    <a:ext uri="{9D8B030D-6E8A-4147-A177-3AD203B41FA5}">
                      <a16:colId xmlns:a16="http://schemas.microsoft.com/office/drawing/2014/main" val="1669003031"/>
                    </a:ext>
                  </a:extLst>
                </a:gridCol>
                <a:gridCol w="1759199">
                  <a:extLst>
                    <a:ext uri="{9D8B030D-6E8A-4147-A177-3AD203B41FA5}">
                      <a16:colId xmlns:a16="http://schemas.microsoft.com/office/drawing/2014/main" val="1742671610"/>
                    </a:ext>
                  </a:extLst>
                </a:gridCol>
                <a:gridCol w="1616369">
                  <a:extLst>
                    <a:ext uri="{9D8B030D-6E8A-4147-A177-3AD203B41FA5}">
                      <a16:colId xmlns:a16="http://schemas.microsoft.com/office/drawing/2014/main" val="468780500"/>
                    </a:ext>
                  </a:extLst>
                </a:gridCol>
              </a:tblGrid>
              <a:tr h="711571">
                <a:tc>
                  <a:txBody>
                    <a:bodyPr/>
                    <a:lstStyle/>
                    <a:p>
                      <a:pPr algn="ctr"/>
                      <a:endParaRPr lang="en-GB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sacubitril/</a:t>
                      </a:r>
                      <a:br>
                        <a:rPr lang="en-NZ" sz="2000" b="1" dirty="0"/>
                      </a:br>
                      <a:r>
                        <a:rPr lang="en-NZ" sz="2000" b="1" dirty="0"/>
                        <a:t>valsartan (n=440)</a:t>
                      </a:r>
                      <a:endParaRPr lang="en-GB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enalapril </a:t>
                      </a:r>
                      <a:br>
                        <a:rPr lang="en-NZ" sz="2000" b="1" dirty="0"/>
                      </a:br>
                      <a:r>
                        <a:rPr lang="en-NZ" sz="2000" b="1" dirty="0"/>
                        <a:t>(n=441)</a:t>
                      </a:r>
                      <a:endParaRPr lang="en-GB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HR</a:t>
                      </a:r>
                      <a:endParaRPr lang="en-GB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P-value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628840"/>
                  </a:ext>
                </a:extLst>
              </a:tr>
              <a:tr h="478320"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r>
                        <a:rPr lang="en-NZ" sz="20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Serious Composite, %</a:t>
                      </a:r>
                      <a:endParaRPr lang="en-GB" sz="20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9.3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16.8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0.54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0.001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531228"/>
                  </a:ext>
                </a:extLst>
              </a:tr>
              <a:tr h="478320">
                <a:tc>
                  <a:txBody>
                    <a:bodyPr/>
                    <a:lstStyle/>
                    <a:p>
                      <a:pPr marL="144000" algn="l"/>
                      <a:r>
                        <a:rPr lang="en-GB" sz="2000" b="0" baseline="0" dirty="0"/>
                        <a:t>Death,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2.3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3.4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0.66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0.311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893362"/>
                  </a:ext>
                </a:extLst>
              </a:tr>
              <a:tr h="478320">
                <a:tc>
                  <a:txBody>
                    <a:bodyPr/>
                    <a:lstStyle/>
                    <a:p>
                      <a:pPr marL="144000" algn="l"/>
                      <a:r>
                        <a:rPr lang="en-NZ" sz="2000" b="0" dirty="0"/>
                        <a:t>Re-</a:t>
                      </a:r>
                      <a:r>
                        <a:rPr lang="en-NZ" sz="2000" b="0" dirty="0" err="1"/>
                        <a:t>hosp</a:t>
                      </a:r>
                      <a:r>
                        <a:rPr lang="en-NZ" sz="2000" b="0" dirty="0"/>
                        <a:t> for HF, %</a:t>
                      </a:r>
                      <a:endParaRPr lang="en-GB" sz="2000" b="0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8.0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13.8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0.56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0.005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757328"/>
                  </a:ext>
                </a:extLst>
              </a:tr>
              <a:tr h="478320">
                <a:tc>
                  <a:txBody>
                    <a:bodyPr/>
                    <a:lstStyle/>
                    <a:p>
                      <a:pPr marL="144000" algn="l"/>
                      <a:r>
                        <a:rPr lang="en-NZ" sz="2000" b="0" dirty="0" err="1"/>
                        <a:t>LVAD</a:t>
                      </a:r>
                      <a:r>
                        <a:rPr lang="en-NZ" sz="2000" b="0" dirty="0"/>
                        <a:t>, %</a:t>
                      </a:r>
                      <a:endParaRPr lang="en-GB" sz="2000" b="0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0.2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0.99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effectLst/>
                        </a:rPr>
                        <a:t>0.999 </a:t>
                      </a:r>
                      <a:endParaRPr lang="en-US" sz="2000" b="0" dirty="0"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491266"/>
                  </a:ext>
                </a:extLst>
              </a:tr>
              <a:tr h="402192">
                <a:tc>
                  <a:txBody>
                    <a:bodyPr/>
                    <a:lstStyle/>
                    <a:p>
                      <a:pPr marL="144000" algn="l"/>
                      <a:r>
                        <a:rPr lang="en-NZ" sz="2000" b="0" dirty="0"/>
                        <a:t>Cardiac Transplant, %</a:t>
                      </a:r>
                      <a:endParaRPr lang="en-GB" sz="2000" b="0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112380"/>
                  </a:ext>
                </a:extLst>
              </a:tr>
              <a:tr h="478320"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Expanded Composite*,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56.6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59.9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0.93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0.369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780021"/>
                  </a:ext>
                </a:extLst>
              </a:tr>
              <a:tr h="478320">
                <a:tc>
                  <a:txBody>
                    <a:bodyPr/>
                    <a:lstStyle/>
                    <a:p>
                      <a:pPr marL="144000" algn="l"/>
                      <a:r>
                        <a:rPr lang="en-GB" sz="2000" b="0" dirty="0"/>
                        <a:t>Unplanned IV diuretics,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0.5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0.5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0.99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0.997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341606"/>
                  </a:ext>
                </a:extLst>
              </a:tr>
              <a:tr h="478320">
                <a:tc>
                  <a:txBody>
                    <a:bodyPr/>
                    <a:lstStyle/>
                    <a:p>
                      <a:pPr marL="144000" algn="l"/>
                      <a:r>
                        <a:rPr lang="en-GB" sz="2000" b="0" dirty="0"/>
                        <a:t>Addition of HF med,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17.7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19.1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0.92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0.58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479540"/>
                  </a:ext>
                </a:extLst>
              </a:tr>
              <a:tr h="478320">
                <a:tc>
                  <a:txBody>
                    <a:bodyPr/>
                    <a:lstStyle/>
                    <a:p>
                      <a:pPr marL="144000" algn="l"/>
                      <a:r>
                        <a:rPr lang="en-GB" sz="2000" b="0" dirty="0"/>
                        <a:t>&gt;50% diuretic increase,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49.6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50.3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0.98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/>
                        </a:rPr>
                        <a:t>0.812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9267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Clinical Endpoints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DEEA48-5EE6-4611-BACD-CF47E8F71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17" y="271070"/>
            <a:ext cx="2405525" cy="6008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9B1FD4-D02D-42C6-A31D-1576607B4D0F}"/>
              </a:ext>
            </a:extLst>
          </p:cNvPr>
          <p:cNvSpPr txBox="1"/>
          <p:nvPr/>
        </p:nvSpPr>
        <p:spPr>
          <a:xfrm>
            <a:off x="560231" y="3014533"/>
            <a:ext cx="11250812" cy="46364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57BEA8-C777-44CA-8160-37352D525FD5}"/>
              </a:ext>
            </a:extLst>
          </p:cNvPr>
          <p:cNvSpPr txBox="1"/>
          <p:nvPr/>
        </p:nvSpPr>
        <p:spPr>
          <a:xfrm>
            <a:off x="1086234" y="6348455"/>
            <a:ext cx="1084659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NZ" sz="1400" dirty="0"/>
              <a:t>*Serious composite + addition of HF med, no unplanned outpatient IV diuretics or &gt;50% increase in dose</a:t>
            </a:r>
          </a:p>
        </p:txBody>
      </p:sp>
    </p:spTree>
    <p:extLst>
      <p:ext uri="{BB962C8B-B14F-4D97-AF65-F5344CB8AC3E}">
        <p14:creationId xmlns:p14="http://schemas.microsoft.com/office/powerpoint/2010/main" val="2279181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3415EB-A1E6-4D05-859B-EBE2C3E5D695}"/>
              </a:ext>
            </a:extLst>
          </p:cNvPr>
          <p:cNvCxnSpPr>
            <a:cxnSpLocks/>
          </p:cNvCxnSpPr>
          <p:nvPr/>
        </p:nvCxnSpPr>
        <p:spPr>
          <a:xfrm>
            <a:off x="199311" y="3008205"/>
            <a:ext cx="5545686" cy="0"/>
          </a:xfrm>
          <a:prstGeom prst="line">
            <a:avLst/>
          </a:prstGeom>
          <a:ln w="25400">
            <a:solidFill>
              <a:srgbClr val="006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13D5277-7D21-455F-8F6F-D1E0101E93D0}"/>
              </a:ext>
            </a:extLst>
          </p:cNvPr>
          <p:cNvCxnSpPr>
            <a:cxnSpLocks/>
          </p:cNvCxnSpPr>
          <p:nvPr/>
        </p:nvCxnSpPr>
        <p:spPr>
          <a:xfrm>
            <a:off x="199311" y="4303605"/>
            <a:ext cx="5545686" cy="0"/>
          </a:xfrm>
          <a:prstGeom prst="line">
            <a:avLst/>
          </a:prstGeom>
          <a:ln w="25400">
            <a:solidFill>
              <a:srgbClr val="006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D6C10D1-F4B2-47EF-BC64-2246F8AFBF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17" y="271070"/>
            <a:ext cx="2405525" cy="6008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94BC9E-BC7F-42B0-9123-2FBB8FBBFCCD}"/>
              </a:ext>
            </a:extLst>
          </p:cNvPr>
          <p:cNvSpPr txBox="1"/>
          <p:nvPr/>
        </p:nvSpPr>
        <p:spPr>
          <a:xfrm>
            <a:off x="144356" y="2509783"/>
            <a:ext cx="1516505" cy="3041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dirty="0"/>
              <a:t>All Patients</a:t>
            </a:r>
            <a:endParaRPr lang="en-US" sz="1400" b="1" baseline="30000" dirty="0"/>
          </a:p>
          <a:p>
            <a:pPr>
              <a:lnSpc>
                <a:spcPct val="200000"/>
              </a:lnSpc>
            </a:pPr>
            <a:r>
              <a:rPr lang="en-US" sz="1400" b="1" dirty="0"/>
              <a:t>Prior HF</a:t>
            </a:r>
          </a:p>
          <a:p>
            <a:pPr marL="228600">
              <a:lnSpc>
                <a:spcPct val="200000"/>
              </a:lnSpc>
            </a:pPr>
            <a:r>
              <a:rPr lang="en-US" sz="1400" dirty="0"/>
              <a:t>No </a:t>
            </a:r>
          </a:p>
          <a:p>
            <a:pPr marL="228600">
              <a:lnSpc>
                <a:spcPct val="200000"/>
              </a:lnSpc>
            </a:pPr>
            <a:r>
              <a:rPr lang="en-US" sz="1400" dirty="0"/>
              <a:t>Yes </a:t>
            </a:r>
          </a:p>
          <a:p>
            <a:pPr>
              <a:lnSpc>
                <a:spcPct val="200000"/>
              </a:lnSpc>
            </a:pPr>
            <a:r>
              <a:rPr lang="en-US" sz="1400" b="1" dirty="0"/>
              <a:t>Prior </a:t>
            </a:r>
            <a:r>
              <a:rPr lang="en-US" sz="1400" b="1" dirty="0" err="1"/>
              <a:t>ACEi</a:t>
            </a:r>
            <a:r>
              <a:rPr lang="en-US" sz="1400" b="1" dirty="0"/>
              <a:t>/ARB</a:t>
            </a:r>
          </a:p>
          <a:p>
            <a:pPr marL="228600">
              <a:lnSpc>
                <a:spcPct val="200000"/>
              </a:lnSpc>
            </a:pPr>
            <a:r>
              <a:rPr lang="en-US" sz="1400" dirty="0"/>
              <a:t>No</a:t>
            </a:r>
          </a:p>
          <a:p>
            <a:pPr marL="228600">
              <a:lnSpc>
                <a:spcPct val="200000"/>
              </a:lnSpc>
            </a:pPr>
            <a:r>
              <a:rPr lang="en-US" sz="1400" dirty="0"/>
              <a:t>Yes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0174A76F-1AC3-4182-8473-EF26DC592272}"/>
              </a:ext>
            </a:extLst>
          </p:cNvPr>
          <p:cNvSpPr txBox="1"/>
          <p:nvPr/>
        </p:nvSpPr>
        <p:spPr>
          <a:xfrm>
            <a:off x="144356" y="1914806"/>
            <a:ext cx="1029449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1400" b="1" dirty="0"/>
              <a:t>Subgroup</a:t>
            </a:r>
            <a:endParaRPr lang="en-US" sz="1400" dirty="0"/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4306C3D0-BB23-4DB6-B422-4159304E2FE0}"/>
              </a:ext>
            </a:extLst>
          </p:cNvPr>
          <p:cNvSpPr txBox="1"/>
          <p:nvPr/>
        </p:nvSpPr>
        <p:spPr>
          <a:xfrm>
            <a:off x="1945511" y="1213075"/>
            <a:ext cx="2866747" cy="4001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000" b="1" dirty="0"/>
              <a:t>Change in NT-proBNP</a:t>
            </a:r>
            <a:endParaRPr 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A87D88-4DC4-42F0-A557-287E7A1B74C9}"/>
              </a:ext>
            </a:extLst>
          </p:cNvPr>
          <p:cNvGrpSpPr/>
          <p:nvPr/>
        </p:nvGrpSpPr>
        <p:grpSpPr>
          <a:xfrm>
            <a:off x="2219136" y="5709737"/>
            <a:ext cx="2310099" cy="233876"/>
            <a:chOff x="3543244" y="6419668"/>
            <a:chExt cx="2310099" cy="233876"/>
          </a:xfrm>
        </p:grpSpPr>
        <p:sp>
          <p:nvSpPr>
            <p:cNvPr id="161" name="Line 90">
              <a:extLst>
                <a:ext uri="{FF2B5EF4-FFF2-40B4-BE49-F238E27FC236}">
                  <a16:creationId xmlns:a16="http://schemas.microsoft.com/office/drawing/2014/main" id="{B0554FA2-8729-4AB3-9D6F-C32ED4956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7395" y="6419668"/>
              <a:ext cx="2231197" cy="0"/>
            </a:xfrm>
            <a:prstGeom prst="line">
              <a:avLst/>
            </a:prstGeom>
            <a:noFill/>
            <a:ln w="111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Line 91">
              <a:extLst>
                <a:ext uri="{FF2B5EF4-FFF2-40B4-BE49-F238E27FC236}">
                  <a16:creationId xmlns:a16="http://schemas.microsoft.com/office/drawing/2014/main" id="{5ED6B50B-449C-413F-BCBE-C1E914122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5196" y="6419668"/>
              <a:ext cx="0" cy="44716"/>
            </a:xfrm>
            <a:prstGeom prst="line">
              <a:avLst/>
            </a:prstGeom>
            <a:noFill/>
            <a:ln w="111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Rectangle 92">
              <a:extLst>
                <a:ext uri="{FF2B5EF4-FFF2-40B4-BE49-F238E27FC236}">
                  <a16:creationId xmlns:a16="http://schemas.microsoft.com/office/drawing/2014/main" id="{8061CAA8-E34C-4F51-9D33-65AF1AE7B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244" y="6499656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Line 93">
              <a:extLst>
                <a:ext uri="{FF2B5EF4-FFF2-40B4-BE49-F238E27FC236}">
                  <a16:creationId xmlns:a16="http://schemas.microsoft.com/office/drawing/2014/main" id="{7A21F3E0-7B25-4A12-97FD-DEF6CD9ECF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4197" y="6419668"/>
              <a:ext cx="0" cy="44716"/>
            </a:xfrm>
            <a:prstGeom prst="line">
              <a:avLst/>
            </a:prstGeom>
            <a:noFill/>
            <a:ln w="111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Rectangle 94">
              <a:extLst>
                <a:ext uri="{FF2B5EF4-FFF2-40B4-BE49-F238E27FC236}">
                  <a16:creationId xmlns:a16="http://schemas.microsoft.com/office/drawing/2014/main" id="{D8911AC0-8A73-460C-84CB-3610F49BF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06" y="6499656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0.3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Line 96">
              <a:extLst>
                <a:ext uri="{FF2B5EF4-FFF2-40B4-BE49-F238E27FC236}">
                  <a16:creationId xmlns:a16="http://schemas.microsoft.com/office/drawing/2014/main" id="{852CEBE7-22F3-42B2-9A2F-75BDD7CFD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0115" y="6419668"/>
              <a:ext cx="0" cy="44716"/>
            </a:xfrm>
            <a:prstGeom prst="line">
              <a:avLst/>
            </a:prstGeom>
            <a:noFill/>
            <a:ln w="111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Rectangle 97">
              <a:extLst>
                <a:ext uri="{FF2B5EF4-FFF2-40B4-BE49-F238E27FC236}">
                  <a16:creationId xmlns:a16="http://schemas.microsoft.com/office/drawing/2014/main" id="{22053A87-E887-4376-BC18-F29C4EE0D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324" y="6499656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0.5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Line 99">
              <a:extLst>
                <a:ext uri="{FF2B5EF4-FFF2-40B4-BE49-F238E27FC236}">
                  <a16:creationId xmlns:a16="http://schemas.microsoft.com/office/drawing/2014/main" id="{33AE98FE-F95C-47B1-A1C1-FE5C4E882A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7575" y="6419668"/>
              <a:ext cx="0" cy="44716"/>
            </a:xfrm>
            <a:prstGeom prst="line">
              <a:avLst/>
            </a:prstGeom>
            <a:noFill/>
            <a:ln w="111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Rectangle 100">
              <a:extLst>
                <a:ext uri="{FF2B5EF4-FFF2-40B4-BE49-F238E27FC236}">
                  <a16:creationId xmlns:a16="http://schemas.microsoft.com/office/drawing/2014/main" id="{48D0ABDC-0410-42A0-80A6-567D5CF10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326" y="6499656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0.7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0" name="Line 102">
              <a:extLst>
                <a:ext uri="{FF2B5EF4-FFF2-40B4-BE49-F238E27FC236}">
                  <a16:creationId xmlns:a16="http://schemas.microsoft.com/office/drawing/2014/main" id="{995DE904-56B6-4C4F-9D93-4DCE5832E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3493" y="6419668"/>
              <a:ext cx="0" cy="44716"/>
            </a:xfrm>
            <a:prstGeom prst="line">
              <a:avLst/>
            </a:prstGeom>
            <a:noFill/>
            <a:ln w="111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Rectangle 103">
              <a:extLst>
                <a:ext uri="{FF2B5EF4-FFF2-40B4-BE49-F238E27FC236}">
                  <a16:creationId xmlns:a16="http://schemas.microsoft.com/office/drawing/2014/main" id="{97CF148E-E94F-40D3-9EF0-573CE5C1A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0702" y="6499656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0.9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2" name="Line 105">
              <a:extLst>
                <a:ext uri="{FF2B5EF4-FFF2-40B4-BE49-F238E27FC236}">
                  <a16:creationId xmlns:a16="http://schemas.microsoft.com/office/drawing/2014/main" id="{92F0B8E5-BD21-45E0-990F-2A64428278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2495" y="6419668"/>
              <a:ext cx="0" cy="44716"/>
            </a:xfrm>
            <a:prstGeom prst="line">
              <a:avLst/>
            </a:prstGeom>
            <a:noFill/>
            <a:ln w="111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Rectangle 106">
              <a:extLst>
                <a:ext uri="{FF2B5EF4-FFF2-40B4-BE49-F238E27FC236}">
                  <a16:creationId xmlns:a16="http://schemas.microsoft.com/office/drawing/2014/main" id="{88969893-EF47-4E10-AC3E-02FA176F4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4329" y="6499656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1.1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" name="Line 107">
              <a:extLst>
                <a:ext uri="{FF2B5EF4-FFF2-40B4-BE49-F238E27FC236}">
                  <a16:creationId xmlns:a16="http://schemas.microsoft.com/office/drawing/2014/main" id="{A50AE748-5DEC-43B2-87D1-ABD3E6F86F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8413" y="6419668"/>
              <a:ext cx="0" cy="44716"/>
            </a:xfrm>
            <a:prstGeom prst="line">
              <a:avLst/>
            </a:prstGeom>
            <a:noFill/>
            <a:ln w="111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Rectangle 108">
              <a:extLst>
                <a:ext uri="{FF2B5EF4-FFF2-40B4-BE49-F238E27FC236}">
                  <a16:creationId xmlns:a16="http://schemas.microsoft.com/office/drawing/2014/main" id="{463B782F-7AE7-4466-A8A1-344388561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0247" y="6499656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1.3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Line 109">
              <a:extLst>
                <a:ext uri="{FF2B5EF4-FFF2-40B4-BE49-F238E27FC236}">
                  <a16:creationId xmlns:a16="http://schemas.microsoft.com/office/drawing/2014/main" id="{7A38452C-85D0-4704-AEA9-391E8429A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5872" y="6419668"/>
              <a:ext cx="0" cy="44716"/>
            </a:xfrm>
            <a:prstGeom prst="line">
              <a:avLst/>
            </a:prstGeom>
            <a:noFill/>
            <a:ln w="111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Rectangle 110">
              <a:extLst>
                <a:ext uri="{FF2B5EF4-FFF2-40B4-BE49-F238E27FC236}">
                  <a16:creationId xmlns:a16="http://schemas.microsoft.com/office/drawing/2014/main" id="{76A5DDBD-B41C-4B4D-8FEB-4EE39FDD6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165" y="6499656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1.5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4" name="Line 111">
              <a:extLst>
                <a:ext uri="{FF2B5EF4-FFF2-40B4-BE49-F238E27FC236}">
                  <a16:creationId xmlns:a16="http://schemas.microsoft.com/office/drawing/2014/main" id="{3311E949-5296-4104-94AA-FECAB6B78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1790" y="6419668"/>
              <a:ext cx="0" cy="44716"/>
            </a:xfrm>
            <a:prstGeom prst="line">
              <a:avLst/>
            </a:prstGeom>
            <a:noFill/>
            <a:ln w="111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Rectangle 112">
              <a:extLst>
                <a:ext uri="{FF2B5EF4-FFF2-40B4-BE49-F238E27FC236}">
                  <a16:creationId xmlns:a16="http://schemas.microsoft.com/office/drawing/2014/main" id="{5E902E8D-D259-4488-8F96-332E4CCA9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2083" y="6499656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1.7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6" name="Line 113">
              <a:extLst>
                <a:ext uri="{FF2B5EF4-FFF2-40B4-BE49-F238E27FC236}">
                  <a16:creationId xmlns:a16="http://schemas.microsoft.com/office/drawing/2014/main" id="{0370425F-5439-46E6-AF05-A6B1F660BE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0792" y="6419668"/>
              <a:ext cx="0" cy="44716"/>
            </a:xfrm>
            <a:prstGeom prst="line">
              <a:avLst/>
            </a:prstGeom>
            <a:noFill/>
            <a:ln w="111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Rectangle 114">
              <a:extLst>
                <a:ext uri="{FF2B5EF4-FFF2-40B4-BE49-F238E27FC236}">
                  <a16:creationId xmlns:a16="http://schemas.microsoft.com/office/drawing/2014/main" id="{D7CC8E07-EF22-4B7E-B6D9-766BE4C85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013" y="6499656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1.9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8" name="Line 143">
            <a:extLst>
              <a:ext uri="{FF2B5EF4-FFF2-40B4-BE49-F238E27FC236}">
                <a16:creationId xmlns:a16="http://schemas.microsoft.com/office/drawing/2014/main" id="{5706058C-EAAC-4E5E-988F-A4F58EBA43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82741" y="2447373"/>
            <a:ext cx="0" cy="3262363"/>
          </a:xfrm>
          <a:prstGeom prst="line">
            <a:avLst/>
          </a:prstGeom>
          <a:noFill/>
          <a:ln w="14288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4" name="Line 127">
            <a:extLst>
              <a:ext uri="{FF2B5EF4-FFF2-40B4-BE49-F238E27FC236}">
                <a16:creationId xmlns:a16="http://schemas.microsoft.com/office/drawing/2014/main" id="{EBB8781C-D26B-4BE8-B44D-791BCBF53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2130" y="2794161"/>
            <a:ext cx="212807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5" name="Rectangle 128">
            <a:extLst>
              <a:ext uri="{FF2B5EF4-FFF2-40B4-BE49-F238E27FC236}">
                <a16:creationId xmlns:a16="http://schemas.microsoft.com/office/drawing/2014/main" id="{ED9B1334-501B-4EE4-BA79-EE8F92A2A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411" y="2761086"/>
            <a:ext cx="64453" cy="661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0" name="Line 127">
            <a:extLst>
              <a:ext uri="{FF2B5EF4-FFF2-40B4-BE49-F238E27FC236}">
                <a16:creationId xmlns:a16="http://schemas.microsoft.com/office/drawing/2014/main" id="{5E631490-FDFF-4989-99A6-9D33D6136D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157" y="5374780"/>
            <a:ext cx="249795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1" name="Rectangle 128">
            <a:extLst>
              <a:ext uri="{FF2B5EF4-FFF2-40B4-BE49-F238E27FC236}">
                <a16:creationId xmlns:a16="http://schemas.microsoft.com/office/drawing/2014/main" id="{3BAAC02D-93EA-43B6-B51A-5FBAD58C9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0479" y="5342476"/>
            <a:ext cx="64453" cy="661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3" name="Line 129">
            <a:extLst>
              <a:ext uri="{FF2B5EF4-FFF2-40B4-BE49-F238E27FC236}">
                <a16:creationId xmlns:a16="http://schemas.microsoft.com/office/drawing/2014/main" id="{CECE6467-D4D4-4E7D-A3B9-76ABB9B5EC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6256" y="4906026"/>
            <a:ext cx="306816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4" name="Rectangle 130">
            <a:extLst>
              <a:ext uri="{FF2B5EF4-FFF2-40B4-BE49-F238E27FC236}">
                <a16:creationId xmlns:a16="http://schemas.microsoft.com/office/drawing/2014/main" id="{0C6A9566-D11A-4C32-B26C-018604A99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689" y="4873800"/>
            <a:ext cx="66150" cy="6445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6" name="Line 127">
            <a:extLst>
              <a:ext uri="{FF2B5EF4-FFF2-40B4-BE49-F238E27FC236}">
                <a16:creationId xmlns:a16="http://schemas.microsoft.com/office/drawing/2014/main" id="{D261F48D-A947-42C8-BECC-3D1F5F43A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9372" y="3661993"/>
            <a:ext cx="325565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7" name="Rectangle 128">
            <a:extLst>
              <a:ext uri="{FF2B5EF4-FFF2-40B4-BE49-F238E27FC236}">
                <a16:creationId xmlns:a16="http://schemas.microsoft.com/office/drawing/2014/main" id="{12EE6A01-5DB6-45DB-906E-F929D7C06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228" y="3628918"/>
            <a:ext cx="64453" cy="661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9" name="Line 129">
            <a:extLst>
              <a:ext uri="{FF2B5EF4-FFF2-40B4-BE49-F238E27FC236}">
                <a16:creationId xmlns:a16="http://schemas.microsoft.com/office/drawing/2014/main" id="{42890083-67E7-4AEC-9C8F-CDBCDBFA57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157" y="4089949"/>
            <a:ext cx="249795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0" name="Rectangle 130">
            <a:extLst>
              <a:ext uri="{FF2B5EF4-FFF2-40B4-BE49-F238E27FC236}">
                <a16:creationId xmlns:a16="http://schemas.microsoft.com/office/drawing/2014/main" id="{1D44C6F4-0162-435E-90AC-8EE29EA96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185" y="4057723"/>
            <a:ext cx="66150" cy="6445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15E47619-A1A8-4437-B84B-93B955A1333A}"/>
              </a:ext>
            </a:extLst>
          </p:cNvPr>
          <p:cNvSpPr txBox="1"/>
          <p:nvPr/>
        </p:nvSpPr>
        <p:spPr>
          <a:xfrm>
            <a:off x="1771863" y="5940704"/>
            <a:ext cx="2048651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Favors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sacubitril /</a:t>
            </a:r>
            <a:br>
              <a:rPr lang="en-US" sz="1200" b="1" dirty="0">
                <a:solidFill>
                  <a:srgbClr val="C00000"/>
                </a:solidFill>
              </a:rPr>
            </a:br>
            <a:r>
              <a:rPr lang="en-US" sz="1200" b="1" dirty="0">
                <a:solidFill>
                  <a:srgbClr val="C00000"/>
                </a:solidFill>
              </a:rPr>
              <a:t>valsartan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ED56198E-293A-4FF7-9932-3DCDD1398348}"/>
              </a:ext>
            </a:extLst>
          </p:cNvPr>
          <p:cNvSpPr txBox="1"/>
          <p:nvPr/>
        </p:nvSpPr>
        <p:spPr>
          <a:xfrm>
            <a:off x="3525149" y="5930364"/>
            <a:ext cx="817853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Favors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enalapril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076D66F-5806-426D-8E33-65504FE8041E}"/>
              </a:ext>
            </a:extLst>
          </p:cNvPr>
          <p:cNvSpPr txBox="1"/>
          <p:nvPr/>
        </p:nvSpPr>
        <p:spPr>
          <a:xfrm>
            <a:off x="3813383" y="1622819"/>
            <a:ext cx="1814920" cy="73866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rgbClr val="C00000"/>
                </a:solidFill>
              </a:rPr>
              <a:t>sacubitril/valsartan</a:t>
            </a:r>
            <a:br>
              <a:rPr lang="en-US" sz="1400" b="1" dirty="0">
                <a:solidFill>
                  <a:prstClr val="black"/>
                </a:solidFill>
              </a:rPr>
            </a:br>
            <a:r>
              <a:rPr lang="en-US" sz="1400" b="1" dirty="0">
                <a:solidFill>
                  <a:prstClr val="black"/>
                </a:solidFill>
              </a:rPr>
              <a:t>vs. enalapril mean</a:t>
            </a:r>
            <a:br>
              <a:rPr lang="en-US" sz="1400" b="1" dirty="0">
                <a:solidFill>
                  <a:prstClr val="black"/>
                </a:solidFill>
              </a:rPr>
            </a:br>
            <a:r>
              <a:rPr lang="en-US" sz="1400" b="1" dirty="0">
                <a:solidFill>
                  <a:prstClr val="black"/>
                </a:solidFill>
              </a:rPr>
              <a:t>[95% CI] 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48014B7-9A06-4CEF-961F-D6E127A2CB36}"/>
              </a:ext>
            </a:extLst>
          </p:cNvPr>
          <p:cNvSpPr txBox="1"/>
          <p:nvPr/>
        </p:nvSpPr>
        <p:spPr>
          <a:xfrm>
            <a:off x="3986094" y="2509783"/>
            <a:ext cx="1476686" cy="347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0.71 [0.63, 0.81]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ctr">
              <a:lnSpc>
                <a:spcPct val="200000"/>
              </a:lnSpc>
              <a:defRPr/>
            </a:pPr>
            <a:r>
              <a:rPr lang="en-US" sz="1400" dirty="0">
                <a:solidFill>
                  <a:prstClr val="black"/>
                </a:solidFill>
              </a:rPr>
              <a:t>0.65 [0.53, 0.81]</a:t>
            </a:r>
          </a:p>
          <a:p>
            <a:pPr algn="ctr">
              <a:lnSpc>
                <a:spcPct val="200000"/>
              </a:lnSpc>
              <a:defRPr/>
            </a:pPr>
            <a:r>
              <a:rPr lang="en-US" sz="1400" dirty="0">
                <a:solidFill>
                  <a:prstClr val="black"/>
                </a:solidFill>
              </a:rPr>
              <a:t>0.72 [0.63, 0.83]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ctr">
              <a:lnSpc>
                <a:spcPct val="200000"/>
              </a:lnSpc>
              <a:defRPr/>
            </a:pPr>
            <a:r>
              <a:rPr lang="en-US" sz="1400" dirty="0">
                <a:solidFill>
                  <a:prstClr val="black"/>
                </a:solidFill>
              </a:rPr>
              <a:t>0.72 [0.60, 0.86]</a:t>
            </a:r>
          </a:p>
          <a:p>
            <a:pPr algn="ctr">
              <a:lnSpc>
                <a:spcPct val="200000"/>
              </a:lnSpc>
              <a:defRPr/>
            </a:pPr>
            <a:r>
              <a:rPr lang="en-US" sz="1400" dirty="0">
                <a:solidFill>
                  <a:prstClr val="black"/>
                </a:solidFill>
              </a:rPr>
              <a:t>0.72 [0.61, 0.85]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Title 2">
            <a:extLst>
              <a:ext uri="{FF2B5EF4-FFF2-40B4-BE49-F238E27FC236}">
                <a16:creationId xmlns:a16="http://schemas.microsoft.com/office/drawing/2014/main" id="{FFA4574F-03FB-44B1-B400-1FBC6A1D3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Subgroup Analyses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663C3EC-7D6C-4F4E-A822-9EED6492094E}"/>
              </a:ext>
            </a:extLst>
          </p:cNvPr>
          <p:cNvSpPr txBox="1"/>
          <p:nvPr/>
        </p:nvSpPr>
        <p:spPr>
          <a:xfrm>
            <a:off x="4645037" y="6132773"/>
            <a:ext cx="3344468" cy="400110"/>
          </a:xfrm>
          <a:prstGeom prst="rect">
            <a:avLst/>
          </a:prstGeom>
          <a:noFill/>
          <a:ln>
            <a:solidFill>
              <a:srgbClr val="0060A8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P value (interaction) = 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34F2C7-D686-49A0-BC1A-D812282E303C}"/>
              </a:ext>
            </a:extLst>
          </p:cNvPr>
          <p:cNvGrpSpPr/>
          <p:nvPr/>
        </p:nvGrpSpPr>
        <p:grpSpPr>
          <a:xfrm>
            <a:off x="5628303" y="1220676"/>
            <a:ext cx="6258414" cy="5404540"/>
            <a:chOff x="5628303" y="1306191"/>
            <a:chExt cx="6258414" cy="5404540"/>
          </a:xfrm>
        </p:grpSpPr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4E4DA451-A336-4D14-93AE-DA1487A35816}"/>
                </a:ext>
              </a:extLst>
            </p:cNvPr>
            <p:cNvSpPr txBox="1"/>
            <p:nvPr/>
          </p:nvSpPr>
          <p:spPr>
            <a:xfrm>
              <a:off x="9778669" y="6064400"/>
              <a:ext cx="817853" cy="461665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200" b="1" dirty="0"/>
                <a:t>Favors</a:t>
              </a:r>
            </a:p>
            <a:p>
              <a:pPr algn="ctr"/>
              <a:r>
                <a:rPr lang="en-US" sz="1200" b="1" dirty="0"/>
                <a:t>enalapril</a:t>
              </a:r>
              <a:endParaRPr lang="en-US" sz="1200" dirty="0"/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D7087CFB-58BD-4623-A877-F92276A3B3D9}"/>
                </a:ext>
              </a:extLst>
            </p:cNvPr>
            <p:cNvSpPr txBox="1"/>
            <p:nvPr/>
          </p:nvSpPr>
          <p:spPr>
            <a:xfrm>
              <a:off x="7251664" y="1306191"/>
              <a:ext cx="3704860" cy="4001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2000" b="1" dirty="0"/>
                <a:t>Serious Composite Endpoint</a:t>
              </a:r>
              <a:endParaRPr lang="en-US" sz="1600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E569945-14E6-4F54-B167-4132E08E9CB8}"/>
                </a:ext>
              </a:extLst>
            </p:cNvPr>
            <p:cNvGrpSpPr/>
            <p:nvPr/>
          </p:nvGrpSpPr>
          <p:grpSpPr>
            <a:xfrm>
              <a:off x="8238456" y="5761332"/>
              <a:ext cx="2511654" cy="344239"/>
              <a:chOff x="8619744" y="6385748"/>
              <a:chExt cx="2511654" cy="34423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799A9B7-8A61-437E-8FE1-5A64C41D06D6}"/>
                  </a:ext>
                </a:extLst>
              </p:cNvPr>
              <p:cNvSpPr/>
              <p:nvPr/>
            </p:nvSpPr>
            <p:spPr>
              <a:xfrm>
                <a:off x="8619744" y="6385748"/>
                <a:ext cx="1865376" cy="3442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0" name="Line 90">
                <a:extLst>
                  <a:ext uri="{FF2B5EF4-FFF2-40B4-BE49-F238E27FC236}">
                    <a16:creationId xmlns:a16="http://schemas.microsoft.com/office/drawing/2014/main" id="{43C9D5C9-F8DE-4360-8E40-11C1E9C52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65450" y="6419668"/>
                <a:ext cx="2231197" cy="0"/>
              </a:xfrm>
              <a:prstGeom prst="line">
                <a:avLst/>
              </a:prstGeom>
              <a:noFill/>
              <a:ln w="11113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2" name="Line 91">
                <a:extLst>
                  <a:ext uri="{FF2B5EF4-FFF2-40B4-BE49-F238E27FC236}">
                    <a16:creationId xmlns:a16="http://schemas.microsoft.com/office/drawing/2014/main" id="{8E350EBF-11D7-41C6-AAAD-B7FEACFED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13251" y="6419668"/>
                <a:ext cx="0" cy="44716"/>
              </a:xfrm>
              <a:prstGeom prst="line">
                <a:avLst/>
              </a:prstGeom>
              <a:noFill/>
              <a:ln w="11113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5" name="Rectangle 92">
                <a:extLst>
                  <a:ext uri="{FF2B5EF4-FFF2-40B4-BE49-F238E27FC236}">
                    <a16:creationId xmlns:a16="http://schemas.microsoft.com/office/drawing/2014/main" id="{3574D325-664A-4F8A-A2F4-C2018FF91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21299" y="6499656"/>
                <a:ext cx="17633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5" name="Line 93">
                <a:extLst>
                  <a:ext uri="{FF2B5EF4-FFF2-40B4-BE49-F238E27FC236}">
                    <a16:creationId xmlns:a16="http://schemas.microsoft.com/office/drawing/2014/main" id="{04EF5AC6-AE97-4A87-BE88-EFAEF50FA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52252" y="6419668"/>
                <a:ext cx="0" cy="44716"/>
              </a:xfrm>
              <a:prstGeom prst="line">
                <a:avLst/>
              </a:prstGeom>
              <a:noFill/>
              <a:ln w="11113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9" name="Rectangle 94">
                <a:extLst>
                  <a:ext uri="{FF2B5EF4-FFF2-40B4-BE49-F238E27FC236}">
                    <a16:creationId xmlns:a16="http://schemas.microsoft.com/office/drawing/2014/main" id="{A30CE891-BB2A-49DF-AF10-A58BAAA9E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59461" y="6499656"/>
                <a:ext cx="17633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0.3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0" name="Line 96">
                <a:extLst>
                  <a:ext uri="{FF2B5EF4-FFF2-40B4-BE49-F238E27FC236}">
                    <a16:creationId xmlns:a16="http://schemas.microsoft.com/office/drawing/2014/main" id="{73FCE734-1F20-40FA-B594-4058F1018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88170" y="6419668"/>
                <a:ext cx="0" cy="44716"/>
              </a:xfrm>
              <a:prstGeom prst="line">
                <a:avLst/>
              </a:prstGeom>
              <a:noFill/>
              <a:ln w="11113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1" name="Rectangle 97">
                <a:extLst>
                  <a:ext uri="{FF2B5EF4-FFF2-40B4-BE49-F238E27FC236}">
                    <a16:creationId xmlns:a16="http://schemas.microsoft.com/office/drawing/2014/main" id="{D8ED3231-9211-41FA-863F-131C012DE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5379" y="6499656"/>
                <a:ext cx="17633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0.5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2" name="Line 99">
                <a:extLst>
                  <a:ext uri="{FF2B5EF4-FFF2-40B4-BE49-F238E27FC236}">
                    <a16:creationId xmlns:a16="http://schemas.microsoft.com/office/drawing/2014/main" id="{B1B3A4CF-E63A-4E9B-8ECC-7BD9751B4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5630" y="6419668"/>
                <a:ext cx="0" cy="44716"/>
              </a:xfrm>
              <a:prstGeom prst="line">
                <a:avLst/>
              </a:prstGeom>
              <a:noFill/>
              <a:ln w="11113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3" name="Rectangle 100">
                <a:extLst>
                  <a:ext uri="{FF2B5EF4-FFF2-40B4-BE49-F238E27FC236}">
                    <a16:creationId xmlns:a16="http://schemas.microsoft.com/office/drawing/2014/main" id="{08C83BB3-6F65-4750-A874-1B29DB46C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34381" y="6499656"/>
                <a:ext cx="17633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0.7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4" name="Line 102">
                <a:extLst>
                  <a:ext uri="{FF2B5EF4-FFF2-40B4-BE49-F238E27FC236}">
                    <a16:creationId xmlns:a16="http://schemas.microsoft.com/office/drawing/2014/main" id="{7AC40BD3-24BF-481C-AFB0-67D38C723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61548" y="6419668"/>
                <a:ext cx="0" cy="44716"/>
              </a:xfrm>
              <a:prstGeom prst="line">
                <a:avLst/>
              </a:prstGeom>
              <a:noFill/>
              <a:ln w="11113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5" name="Rectangle 103">
                <a:extLst>
                  <a:ext uri="{FF2B5EF4-FFF2-40B4-BE49-F238E27FC236}">
                    <a16:creationId xmlns:a16="http://schemas.microsoft.com/office/drawing/2014/main" id="{90721700-7A60-4644-9CB0-3B059FB07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68757" y="6499656"/>
                <a:ext cx="17633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0.9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6" name="Line 105">
                <a:extLst>
                  <a:ext uri="{FF2B5EF4-FFF2-40B4-BE49-F238E27FC236}">
                    <a16:creationId xmlns:a16="http://schemas.microsoft.com/office/drawing/2014/main" id="{2CD3E08B-C011-4A86-98CB-4C8BA2CFE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00550" y="6419668"/>
                <a:ext cx="0" cy="44716"/>
              </a:xfrm>
              <a:prstGeom prst="line">
                <a:avLst/>
              </a:prstGeom>
              <a:noFill/>
              <a:ln w="11113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7" name="Rectangle 106">
                <a:extLst>
                  <a:ext uri="{FF2B5EF4-FFF2-40B4-BE49-F238E27FC236}">
                    <a16:creationId xmlns:a16="http://schemas.microsoft.com/office/drawing/2014/main" id="{27E6BEB7-11E1-41E9-B9FF-7D7257018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12384" y="6499656"/>
                <a:ext cx="17633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1.1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" name="Line 107">
                <a:extLst>
                  <a:ext uri="{FF2B5EF4-FFF2-40B4-BE49-F238E27FC236}">
                    <a16:creationId xmlns:a16="http://schemas.microsoft.com/office/drawing/2014/main" id="{6FD6486E-B73B-4ECE-A47C-29310A0811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36468" y="6419668"/>
                <a:ext cx="0" cy="44716"/>
              </a:xfrm>
              <a:prstGeom prst="line">
                <a:avLst/>
              </a:prstGeom>
              <a:noFill/>
              <a:ln w="11113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9" name="Rectangle 108">
                <a:extLst>
                  <a:ext uri="{FF2B5EF4-FFF2-40B4-BE49-F238E27FC236}">
                    <a16:creationId xmlns:a16="http://schemas.microsoft.com/office/drawing/2014/main" id="{B356156A-EFF2-409B-BA02-D43783A56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8302" y="6499656"/>
                <a:ext cx="17633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1.3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0" name="Line 109">
                <a:extLst>
                  <a:ext uri="{FF2B5EF4-FFF2-40B4-BE49-F238E27FC236}">
                    <a16:creationId xmlns:a16="http://schemas.microsoft.com/office/drawing/2014/main" id="{CDDAFCAD-6F72-4CA8-A46D-26F2E90C5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73927" y="6419668"/>
                <a:ext cx="0" cy="44716"/>
              </a:xfrm>
              <a:prstGeom prst="line">
                <a:avLst/>
              </a:prstGeom>
              <a:noFill/>
              <a:ln w="11113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1" name="Rectangle 110">
                <a:extLst>
                  <a:ext uri="{FF2B5EF4-FFF2-40B4-BE49-F238E27FC236}">
                    <a16:creationId xmlns:a16="http://schemas.microsoft.com/office/drawing/2014/main" id="{BF60BE89-605C-442D-9323-7587FD035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4220" y="6499656"/>
                <a:ext cx="17633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1.5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2" name="Line 111">
                <a:extLst>
                  <a:ext uri="{FF2B5EF4-FFF2-40B4-BE49-F238E27FC236}">
                    <a16:creationId xmlns:a16="http://schemas.microsoft.com/office/drawing/2014/main" id="{2842D845-AF36-4558-AE2E-B790FA0FD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09845" y="6419668"/>
                <a:ext cx="0" cy="44716"/>
              </a:xfrm>
              <a:prstGeom prst="line">
                <a:avLst/>
              </a:prstGeom>
              <a:noFill/>
              <a:ln w="11113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3" name="Rectangle 112">
                <a:extLst>
                  <a:ext uri="{FF2B5EF4-FFF2-40B4-BE49-F238E27FC236}">
                    <a16:creationId xmlns:a16="http://schemas.microsoft.com/office/drawing/2014/main" id="{F929B240-19A8-4C39-9E6C-CC8990CD5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0138" y="6499656"/>
                <a:ext cx="17633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1.7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4" name="Line 113">
                <a:extLst>
                  <a:ext uri="{FF2B5EF4-FFF2-40B4-BE49-F238E27FC236}">
                    <a16:creationId xmlns:a16="http://schemas.microsoft.com/office/drawing/2014/main" id="{E05E14C6-3BA7-4C93-A6A2-3319350FD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8847" y="6419668"/>
                <a:ext cx="0" cy="44716"/>
              </a:xfrm>
              <a:prstGeom prst="line">
                <a:avLst/>
              </a:prstGeom>
              <a:noFill/>
              <a:ln w="11113" cap="flat">
                <a:solidFill>
                  <a:srgbClr val="0101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5" name="Rectangle 114">
                <a:extLst>
                  <a:ext uri="{FF2B5EF4-FFF2-40B4-BE49-F238E27FC236}">
                    <a16:creationId xmlns:a16="http://schemas.microsoft.com/office/drawing/2014/main" id="{4E9D7684-300C-45BC-88BF-CEE2EEAFB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5068" y="6499656"/>
                <a:ext cx="17633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1.9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46" name="Line 143">
              <a:extLst>
                <a:ext uri="{FF2B5EF4-FFF2-40B4-BE49-F238E27FC236}">
                  <a16:creationId xmlns:a16="http://schemas.microsoft.com/office/drawing/2014/main" id="{BF44C4A7-98E8-4981-8334-3280DB872C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3616" y="2532888"/>
              <a:ext cx="0" cy="3262363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Line 127">
              <a:extLst>
                <a:ext uri="{FF2B5EF4-FFF2-40B4-BE49-F238E27FC236}">
                  <a16:creationId xmlns:a16="http://schemas.microsoft.com/office/drawing/2014/main" id="{4EFC4253-F0B3-4BE3-B848-0AE5DD7E65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3944" y="5460295"/>
              <a:ext cx="70044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Rectangle 128">
              <a:extLst>
                <a:ext uri="{FF2B5EF4-FFF2-40B4-BE49-F238E27FC236}">
                  <a16:creationId xmlns:a16="http://schemas.microsoft.com/office/drawing/2014/main" id="{DEA9C6BD-E0C0-4A46-B8AA-B5B3EEE54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1084" y="5427991"/>
              <a:ext cx="64453" cy="661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Line 129">
              <a:extLst>
                <a:ext uri="{FF2B5EF4-FFF2-40B4-BE49-F238E27FC236}">
                  <a16:creationId xmlns:a16="http://schemas.microsoft.com/office/drawing/2014/main" id="{D9DDA401-645E-4857-988A-A66D13B9D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37312" y="4991541"/>
              <a:ext cx="805179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Rectangle 130">
              <a:extLst>
                <a:ext uri="{FF2B5EF4-FFF2-40B4-BE49-F238E27FC236}">
                  <a16:creationId xmlns:a16="http://schemas.microsoft.com/office/drawing/2014/main" id="{A8A5E6C7-FE33-4385-B3B7-6AEB4D9B8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1539" y="4959315"/>
              <a:ext cx="66150" cy="6445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Line 127">
              <a:extLst>
                <a:ext uri="{FF2B5EF4-FFF2-40B4-BE49-F238E27FC236}">
                  <a16:creationId xmlns:a16="http://schemas.microsoft.com/office/drawing/2014/main" id="{AEC72D15-6D68-4358-A14A-73DA0C687A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8176" y="3747508"/>
              <a:ext cx="126464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Rectangle 128">
              <a:extLst>
                <a:ext uri="{FF2B5EF4-FFF2-40B4-BE49-F238E27FC236}">
                  <a16:creationId xmlns:a16="http://schemas.microsoft.com/office/drawing/2014/main" id="{DFB155EC-3F56-4172-AF82-89A29B2EB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6520" y="3714433"/>
              <a:ext cx="64453" cy="661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Line 129">
              <a:extLst>
                <a:ext uri="{FF2B5EF4-FFF2-40B4-BE49-F238E27FC236}">
                  <a16:creationId xmlns:a16="http://schemas.microsoft.com/office/drawing/2014/main" id="{075BE0B1-BA2F-4BFD-9946-A2F0036FA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3515" y="4175464"/>
              <a:ext cx="532297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Rectangle 130">
              <a:extLst>
                <a:ext uri="{FF2B5EF4-FFF2-40B4-BE49-F238E27FC236}">
                  <a16:creationId xmlns:a16="http://schemas.microsoft.com/office/drawing/2014/main" id="{9253B984-28EB-4D14-8B6D-0C639FEA7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1585" y="4143238"/>
              <a:ext cx="66150" cy="6445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Line 127">
              <a:extLst>
                <a:ext uri="{FF2B5EF4-FFF2-40B4-BE49-F238E27FC236}">
                  <a16:creationId xmlns:a16="http://schemas.microsoft.com/office/drawing/2014/main" id="{D4D33115-99AD-4A86-AD60-8F0D5F64D7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8747" y="2879676"/>
              <a:ext cx="517066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Rectangle 128">
              <a:extLst>
                <a:ext uri="{FF2B5EF4-FFF2-40B4-BE49-F238E27FC236}">
                  <a16:creationId xmlns:a16="http://schemas.microsoft.com/office/drawing/2014/main" id="{D5E4AE80-FAC5-45F1-ABB8-8D9385161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7578" y="2846601"/>
              <a:ext cx="64453" cy="661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58287861-2603-49D2-BD6C-314D13D0B42E}"/>
                </a:ext>
              </a:extLst>
            </p:cNvPr>
            <p:cNvSpPr txBox="1"/>
            <p:nvPr/>
          </p:nvSpPr>
          <p:spPr>
            <a:xfrm>
              <a:off x="8538266" y="6064400"/>
              <a:ext cx="955711" cy="64633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Favors</a:t>
              </a:r>
            </a:p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sacubitril /</a:t>
              </a:r>
              <a:br>
                <a:rPr lang="en-US" sz="1200" b="1" dirty="0">
                  <a:solidFill>
                    <a:srgbClr val="C00000"/>
                  </a:solidFill>
                </a:rPr>
              </a:br>
              <a:r>
                <a:rPr lang="en-US" sz="1200" b="1" dirty="0">
                  <a:solidFill>
                    <a:srgbClr val="C00000"/>
                  </a:solidFill>
                </a:rPr>
                <a:t>valsartan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B26C11A-23A8-442C-839B-1242203D3F2F}"/>
                </a:ext>
              </a:extLst>
            </p:cNvPr>
            <p:cNvSpPr txBox="1"/>
            <p:nvPr/>
          </p:nvSpPr>
          <p:spPr>
            <a:xfrm>
              <a:off x="10357310" y="2595298"/>
              <a:ext cx="1476686" cy="3041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200000"/>
                </a:lnSpc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0.54 [0.37, 0.79]</a:t>
              </a:r>
            </a:p>
            <a:p>
              <a:pPr lvl="0" algn="ctr">
                <a:lnSpc>
                  <a:spcPct val="200000"/>
                </a:lnSpc>
                <a:defRPr/>
              </a:pPr>
              <a:endParaRPr lang="en-US" sz="1400" dirty="0">
                <a:solidFill>
                  <a:prstClr val="black"/>
                </a:solidFill>
              </a:endParaRPr>
            </a:p>
            <a:p>
              <a:pPr algn="ctr">
                <a:lnSpc>
                  <a:spcPct val="200000"/>
                </a:lnSpc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0.37 [0.12, 1.15]</a:t>
              </a:r>
            </a:p>
            <a:p>
              <a:pPr algn="ctr">
                <a:lnSpc>
                  <a:spcPct val="200000"/>
                </a:lnSpc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0.53 [0.35, 0.80]</a:t>
              </a:r>
            </a:p>
            <a:p>
              <a:pPr lvl="0" algn="ctr">
                <a:lnSpc>
                  <a:spcPct val="200000"/>
                </a:lnSpc>
                <a:defRPr/>
              </a:pPr>
              <a:endParaRPr lang="en-US" sz="1400" dirty="0">
                <a:solidFill>
                  <a:prstClr val="black"/>
                </a:solidFill>
              </a:endParaRPr>
            </a:p>
            <a:p>
              <a:pPr algn="ctr">
                <a:lnSpc>
                  <a:spcPct val="200000"/>
                </a:lnSpc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0.52 [0.29, 0.95]</a:t>
              </a:r>
            </a:p>
            <a:p>
              <a:pPr algn="ctr">
                <a:lnSpc>
                  <a:spcPct val="200000"/>
                </a:lnSpc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0.56 [0.34, 0.92]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23E5690-B7D6-4535-8C72-430C6F1BA428}"/>
                </a:ext>
              </a:extLst>
            </p:cNvPr>
            <p:cNvSpPr txBox="1"/>
            <p:nvPr/>
          </p:nvSpPr>
          <p:spPr>
            <a:xfrm>
              <a:off x="10455897" y="1923778"/>
              <a:ext cx="1279517" cy="52322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lvl="0" algn="ctr"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Hazard Ratio</a:t>
              </a:r>
              <a:br>
                <a:rPr lang="en-US" sz="1400" b="1" dirty="0">
                  <a:solidFill>
                    <a:prstClr val="black"/>
                  </a:solidFill>
                </a:rPr>
              </a:br>
              <a:r>
                <a:rPr lang="en-US" sz="1400" b="1" dirty="0">
                  <a:solidFill>
                    <a:prstClr val="black"/>
                  </a:solidFill>
                </a:rPr>
                <a:t>[95% CI] </a:t>
              </a:r>
              <a:endPara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556E3D1-AFC1-4674-88B8-FA2FF9588FEA}"/>
                </a:ext>
              </a:extLst>
            </p:cNvPr>
            <p:cNvSpPr txBox="1"/>
            <p:nvPr/>
          </p:nvSpPr>
          <p:spPr>
            <a:xfrm>
              <a:off x="6317271" y="2595298"/>
              <a:ext cx="1516505" cy="3041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1400" b="1" dirty="0"/>
                <a:t>All Patients</a:t>
              </a:r>
              <a:endParaRPr lang="en-US" sz="1400" b="1" baseline="30000" dirty="0"/>
            </a:p>
            <a:p>
              <a:pPr>
                <a:lnSpc>
                  <a:spcPct val="200000"/>
                </a:lnSpc>
              </a:pPr>
              <a:r>
                <a:rPr lang="en-US" sz="1400" b="1" dirty="0"/>
                <a:t>Prior HF</a:t>
              </a:r>
            </a:p>
            <a:p>
              <a:pPr marL="228600">
                <a:lnSpc>
                  <a:spcPct val="200000"/>
                </a:lnSpc>
              </a:pPr>
              <a:r>
                <a:rPr lang="en-US" sz="1400" dirty="0"/>
                <a:t>No </a:t>
              </a:r>
            </a:p>
            <a:p>
              <a:pPr marL="228600">
                <a:lnSpc>
                  <a:spcPct val="200000"/>
                </a:lnSpc>
              </a:pPr>
              <a:r>
                <a:rPr lang="en-US" sz="1400" dirty="0"/>
                <a:t>Yes </a:t>
              </a:r>
            </a:p>
            <a:p>
              <a:pPr>
                <a:lnSpc>
                  <a:spcPct val="200000"/>
                </a:lnSpc>
              </a:pPr>
              <a:r>
                <a:rPr lang="en-US" sz="1400" b="1" dirty="0"/>
                <a:t>Prior </a:t>
              </a:r>
              <a:r>
                <a:rPr lang="en-US" sz="1400" b="1" dirty="0" err="1"/>
                <a:t>ACEi</a:t>
              </a:r>
              <a:r>
                <a:rPr lang="en-US" sz="1400" b="1" dirty="0"/>
                <a:t>/ARB</a:t>
              </a:r>
            </a:p>
            <a:p>
              <a:pPr marL="228600">
                <a:lnSpc>
                  <a:spcPct val="200000"/>
                </a:lnSpc>
              </a:pPr>
              <a:r>
                <a:rPr lang="en-US" sz="1400" dirty="0"/>
                <a:t>No</a:t>
              </a:r>
            </a:p>
            <a:p>
              <a:pPr marL="228600">
                <a:lnSpc>
                  <a:spcPct val="200000"/>
                </a:lnSpc>
              </a:pPr>
              <a:r>
                <a:rPr lang="en-US" sz="1400" dirty="0"/>
                <a:t>Yes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5A9AD01-3F9B-41F7-9EC2-4A44FBFCC509}"/>
                </a:ext>
              </a:extLst>
            </p:cNvPr>
            <p:cNvSpPr txBox="1"/>
            <p:nvPr/>
          </p:nvSpPr>
          <p:spPr>
            <a:xfrm>
              <a:off x="6317271" y="2000321"/>
              <a:ext cx="1029449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1400" b="1" dirty="0"/>
                <a:t>Subgroup</a:t>
              </a:r>
              <a:endParaRPr lang="en-US" sz="1400" dirty="0"/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1905093-5B68-499A-A919-8386BAEE61C2}"/>
                </a:ext>
              </a:extLst>
            </p:cNvPr>
            <p:cNvCxnSpPr>
              <a:cxnSpLocks/>
            </p:cNvCxnSpPr>
            <p:nvPr/>
          </p:nvCxnSpPr>
          <p:spPr>
            <a:xfrm>
              <a:off x="5744997" y="3093720"/>
              <a:ext cx="6141720" cy="0"/>
            </a:xfrm>
            <a:prstGeom prst="line">
              <a:avLst/>
            </a:prstGeom>
            <a:ln w="254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C74F085-39FF-4B28-99DA-8B2024AD1D65}"/>
                </a:ext>
              </a:extLst>
            </p:cNvPr>
            <p:cNvCxnSpPr>
              <a:cxnSpLocks/>
            </p:cNvCxnSpPr>
            <p:nvPr/>
          </p:nvCxnSpPr>
          <p:spPr>
            <a:xfrm>
              <a:off x="5628303" y="4389120"/>
              <a:ext cx="6258414" cy="0"/>
            </a:xfrm>
            <a:prstGeom prst="line">
              <a:avLst/>
            </a:prstGeom>
            <a:ln w="254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89EAA7-4CC6-4807-B097-B418454C8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258" y="6403153"/>
            <a:ext cx="533380" cy="247031"/>
          </a:xfrm>
        </p:spPr>
        <p:txBody>
          <a:bodyPr/>
          <a:lstStyle/>
          <a:p>
            <a:fld id="{E66AA3EA-0569-43EF-BBA3-83FDB109D582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65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Among hemodynamically stabilized acute heart failure patients</a:t>
            </a:r>
            <a:br>
              <a:rPr lang="en-US" sz="2800" dirty="0"/>
            </a:br>
            <a:r>
              <a:rPr lang="en-US" sz="2800" dirty="0"/>
              <a:t>with reduced EF, compared with enalapril, sacubitril/valsartan administered over 8 weeks …</a:t>
            </a:r>
          </a:p>
          <a:p>
            <a:pPr marL="341313" indent="-341313"/>
            <a:r>
              <a:rPr lang="en-US" sz="2800" dirty="0"/>
              <a:t>Led to greater reduction in NT-</a:t>
            </a:r>
            <a:r>
              <a:rPr lang="en-US" sz="2800" dirty="0" err="1"/>
              <a:t>proBNP</a:t>
            </a:r>
            <a:endParaRPr lang="en-US" sz="2800" dirty="0"/>
          </a:p>
          <a:p>
            <a:pPr marL="341313" indent="-341313"/>
            <a:r>
              <a:rPr lang="en-US" sz="2800" dirty="0"/>
              <a:t>Reduced re-hospitalization for heart failure</a:t>
            </a:r>
          </a:p>
          <a:p>
            <a:pPr marL="341313" indent="-341313"/>
            <a:r>
              <a:rPr lang="en-US" sz="2800" dirty="0"/>
              <a:t>Was well tolerated with comparable rates of worsening renal function, hyperkalemia, symptomatic hypotension, and angioedema</a:t>
            </a:r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FE0FF0-2860-4BBC-817B-06C49E1B8C49}"/>
              </a:ext>
            </a:extLst>
          </p:cNvPr>
          <p:cNvSpPr/>
          <p:nvPr/>
        </p:nvSpPr>
        <p:spPr>
          <a:xfrm>
            <a:off x="8619744" y="6385748"/>
            <a:ext cx="1865376" cy="344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F66112-8D03-4A67-A47E-020946581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17" y="271070"/>
            <a:ext cx="2405525" cy="60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817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Implications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sz="4000" dirty="0"/>
              <a:t>These results support the in-hospital initiation</a:t>
            </a:r>
            <a:br>
              <a:rPr lang="en-US" sz="4000" dirty="0"/>
            </a:br>
            <a:r>
              <a:rPr lang="en-US" sz="4000" dirty="0"/>
              <a:t>of sacubitril/valsartan in stabilized patients with acute decompensated heart failure and reduced EF, irrespective of prior ACEi/ARB use, or prior HF diagnosis.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FE0FF0-2860-4BBC-817B-06C49E1B8C49}"/>
              </a:ext>
            </a:extLst>
          </p:cNvPr>
          <p:cNvSpPr/>
          <p:nvPr/>
        </p:nvSpPr>
        <p:spPr>
          <a:xfrm>
            <a:off x="8619744" y="6385748"/>
            <a:ext cx="1865376" cy="344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F66112-8D03-4A67-A47E-020946581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17" y="271070"/>
            <a:ext cx="2405525" cy="60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6643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1440" y="62077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9BB33-B893-C64A-9757-68C739588F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331"/>
          <a:stretch/>
        </p:blipFill>
        <p:spPr>
          <a:xfrm>
            <a:off x="913327" y="188976"/>
            <a:ext cx="10365346" cy="63881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347ABA-6E58-42CE-946B-3FDE04C90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258" y="6403153"/>
            <a:ext cx="533380" cy="247031"/>
          </a:xfrm>
        </p:spPr>
        <p:txBody>
          <a:bodyPr/>
          <a:lstStyle/>
          <a:p>
            <a:fld id="{E66AA3EA-0569-43EF-BBA3-83FDB109D582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817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Background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/>
              <a:t>Acute decompensated heart failure (ADHF) accounts </a:t>
            </a:r>
            <a:br>
              <a:rPr lang="en-US" sz="2800" b="1" dirty="0"/>
            </a:br>
            <a:r>
              <a:rPr lang="en-US" sz="2800" b="1" dirty="0"/>
              <a:t>for over 1M hospitalizations in the US annually</a:t>
            </a:r>
            <a:endParaRPr lang="en-US" sz="2800" b="1" baseline="30000" dirty="0"/>
          </a:p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/>
              <a:t>Guideline-directed therapy for ADHF is limited</a:t>
            </a:r>
          </a:p>
          <a:p>
            <a:pPr marL="573088" lvl="1" indent="-338138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US" sz="2800" b="1" dirty="0">
                <a:solidFill>
                  <a:schemeClr val="accent4"/>
                </a:solidFill>
              </a:rPr>
              <a:t>Decongestion with diuretics and hemodynamic support with vasodilators remain the standards of care </a:t>
            </a:r>
            <a:endParaRPr lang="en-US" sz="2800" b="1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03D9A-0255-4416-B9D4-B1EE24244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17" y="271070"/>
            <a:ext cx="2405525" cy="60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902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tIns="126000" anchor="t" anchorCtr="0"/>
          <a:lstStyle/>
          <a:p>
            <a:r>
              <a:rPr lang="en-US" sz="3600" b="1" dirty="0">
                <a:solidFill>
                  <a:schemeClr val="tx1"/>
                </a:solidFill>
              </a:rPr>
              <a:t>Rationale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258" y="1346200"/>
            <a:ext cx="11239784" cy="4940320"/>
          </a:xfrm>
        </p:spPr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en-US" sz="2800" b="1" dirty="0"/>
              <a:t>PARADIGM-HF trial in chronic </a:t>
            </a:r>
            <a:r>
              <a:rPr lang="en-US" sz="2800" b="1" dirty="0" err="1"/>
              <a:t>HFrEF</a:t>
            </a:r>
            <a:r>
              <a:rPr lang="en-US" sz="2800" b="1" dirty="0"/>
              <a:t>: sacubitril/valsartan </a:t>
            </a:r>
            <a:r>
              <a:rPr lang="en-US" sz="2800" b="1" dirty="0">
                <a:sym typeface="Wingdings" panose="05000000000000000000" pitchFamily="2" charset="2"/>
              </a:rPr>
              <a:t></a:t>
            </a:r>
            <a:br>
              <a:rPr lang="en-US" sz="2800" b="1" dirty="0">
                <a:sym typeface="Wingdings" panose="05000000000000000000" pitchFamily="2" charset="2"/>
              </a:rPr>
            </a:br>
            <a:r>
              <a:rPr lang="en-US" sz="2800" b="1" dirty="0"/>
              <a:t>↓ CV death or HF hospitalization compared to enalapril </a:t>
            </a:r>
          </a:p>
          <a:p>
            <a:pPr marL="573088" lvl="1" indent="-338138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US" sz="2800" b="1" dirty="0">
                <a:solidFill>
                  <a:schemeClr val="accent4"/>
                </a:solidFill>
              </a:rPr>
              <a:t>Patients with ADHF requiring IV therapy were excluded </a:t>
            </a:r>
          </a:p>
          <a:p>
            <a:pPr marL="573088" lvl="1" indent="-338138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US" sz="2800" b="1" dirty="0">
                <a:solidFill>
                  <a:schemeClr val="accent4"/>
                </a:solidFill>
              </a:rPr>
              <a:t>Stable HF therapy with adequate doses for &gt;4 weeks</a:t>
            </a:r>
          </a:p>
          <a:p>
            <a:pPr marL="573088" lvl="1" indent="-338138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US" sz="2800" b="1" dirty="0">
                <a:solidFill>
                  <a:schemeClr val="accent4"/>
                </a:solidFill>
              </a:rPr>
              <a:t>Required sequential run-in with high dose enalapril and sacubitril/valsartan before randomization </a:t>
            </a:r>
          </a:p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/>
              <a:t>It is unknown if in-hospital initiation of sacubitril/valsartan compared to enalapril is safe and effective in </a:t>
            </a:r>
            <a:r>
              <a:rPr lang="en-US" sz="2800" b="1" dirty="0" err="1"/>
              <a:t>ADHF</a:t>
            </a:r>
            <a:endParaRPr lang="en-US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998C60-3AAA-49CE-B02A-F1E9DB20CB87}"/>
              </a:ext>
            </a:extLst>
          </p:cNvPr>
          <p:cNvSpPr/>
          <p:nvPr/>
        </p:nvSpPr>
        <p:spPr>
          <a:xfrm>
            <a:off x="8619744" y="6385748"/>
            <a:ext cx="1865376" cy="344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C8B68-1F12-4A7A-A39A-5A425350B740}"/>
              </a:ext>
            </a:extLst>
          </p:cNvPr>
          <p:cNvSpPr txBox="1"/>
          <p:nvPr/>
        </p:nvSpPr>
        <p:spPr>
          <a:xfrm>
            <a:off x="1086234" y="6348455"/>
            <a:ext cx="1084659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400" dirty="0"/>
              <a:t>McMurray JJ. </a:t>
            </a:r>
            <a:r>
              <a:rPr lang="en-US" sz="1400" i="1" dirty="0"/>
              <a:t>NEJM</a:t>
            </a:r>
            <a:r>
              <a:rPr lang="en-US" sz="1400" dirty="0"/>
              <a:t>. 2014;371:993-1004.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03D9A-0255-4416-B9D4-B1EE24244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17" y="271070"/>
            <a:ext cx="2405525" cy="60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968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571258" y="6403153"/>
            <a:ext cx="533380" cy="247031"/>
          </a:xfrm>
        </p:spPr>
        <p:txBody>
          <a:bodyPr/>
          <a:lstStyle/>
          <a:p>
            <a:fld id="{E66AA3EA-0569-43EF-BBA3-83FDB109D582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F436959-C1A0-4697-8ACF-180C92C4C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126000" anchor="t" anchorCtr="0"/>
          <a:lstStyle/>
          <a:p>
            <a:r>
              <a:rPr lang="en-US" sz="3600" b="1" dirty="0">
                <a:solidFill>
                  <a:schemeClr val="tx1"/>
                </a:solidFill>
              </a:rPr>
              <a:t>Study 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65668-AE20-4AE9-8211-69F46A90960D}"/>
              </a:ext>
            </a:extLst>
          </p:cNvPr>
          <p:cNvSpPr txBox="1"/>
          <p:nvPr/>
        </p:nvSpPr>
        <p:spPr>
          <a:xfrm>
            <a:off x="1859672" y="2916432"/>
            <a:ext cx="3573040" cy="835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Arial"/>
              </a:rPr>
              <a:t>sacubitril/valsartan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0FDA6B-A7F6-4D9B-BEB4-F2AD2522BD12}"/>
              </a:ext>
            </a:extLst>
          </p:cNvPr>
          <p:cNvSpPr txBox="1"/>
          <p:nvPr/>
        </p:nvSpPr>
        <p:spPr>
          <a:xfrm>
            <a:off x="6605667" y="2916432"/>
            <a:ext cx="3568500" cy="83561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Arial"/>
              </a:rPr>
              <a:t>enalapril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945E18-524C-41AE-AD5F-3386EBBC87B6}"/>
              </a:ext>
            </a:extLst>
          </p:cNvPr>
          <p:cNvSpPr txBox="1"/>
          <p:nvPr/>
        </p:nvSpPr>
        <p:spPr>
          <a:xfrm>
            <a:off x="5626321" y="3318850"/>
            <a:ext cx="72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/>
              <a:t>vs</a:t>
            </a:r>
            <a:endParaRPr lang="en-GB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498AE7-1F6E-47D0-B750-37B25B4A07AD}"/>
              </a:ext>
            </a:extLst>
          </p:cNvPr>
          <p:cNvSpPr txBox="1"/>
          <p:nvPr/>
        </p:nvSpPr>
        <p:spPr>
          <a:xfrm>
            <a:off x="1652398" y="3883870"/>
            <a:ext cx="8675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In-hospital initiation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2C954B-2B59-4E90-962B-76A9AEDF26CF}"/>
              </a:ext>
            </a:extLst>
          </p:cNvPr>
          <p:cNvSpPr/>
          <p:nvPr/>
        </p:nvSpPr>
        <p:spPr>
          <a:xfrm>
            <a:off x="8619744" y="6385748"/>
            <a:ext cx="1865376" cy="344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CE7F66-BAA7-47D0-A194-478D4F9DE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17" y="271070"/>
            <a:ext cx="2405525" cy="6008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49CC34-A31D-4DBD-BCB0-7AB765AF88CD}"/>
              </a:ext>
            </a:extLst>
          </p:cNvPr>
          <p:cNvSpPr txBox="1"/>
          <p:nvPr/>
        </p:nvSpPr>
        <p:spPr>
          <a:xfrm>
            <a:off x="1652397" y="1352354"/>
            <a:ext cx="867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Hospitalized with ADHF (HFrEF)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981513-9CDE-4317-A9F1-CAE12E1A9370}"/>
              </a:ext>
            </a:extLst>
          </p:cNvPr>
          <p:cNvSpPr txBox="1"/>
          <p:nvPr/>
        </p:nvSpPr>
        <p:spPr>
          <a:xfrm>
            <a:off x="4840285" y="2339803"/>
            <a:ext cx="231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60A8"/>
                </a:solidFill>
              </a:rPr>
              <a:t>Stabilized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422833DE-4398-41E3-99B9-84A3193F96BC}"/>
              </a:ext>
            </a:extLst>
          </p:cNvPr>
          <p:cNvCxnSpPr>
            <a:cxnSpLocks/>
          </p:cNvCxnSpPr>
          <p:nvPr/>
        </p:nvCxnSpPr>
        <p:spPr>
          <a:xfrm flipH="1">
            <a:off x="5432717" y="3327750"/>
            <a:ext cx="1172950" cy="1297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71888FB-E561-490A-8EA0-5A66D6FA398B}"/>
              </a:ext>
            </a:extLst>
          </p:cNvPr>
          <p:cNvCxnSpPr>
            <a:cxnSpLocks/>
          </p:cNvCxnSpPr>
          <p:nvPr/>
        </p:nvCxnSpPr>
        <p:spPr>
          <a:xfrm>
            <a:off x="5990095" y="2775751"/>
            <a:ext cx="6442" cy="5014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C9067C8-18C9-4EE6-8B14-B71F8D77C703}"/>
              </a:ext>
            </a:extLst>
          </p:cNvPr>
          <p:cNvSpPr txBox="1"/>
          <p:nvPr/>
        </p:nvSpPr>
        <p:spPr>
          <a:xfrm>
            <a:off x="1859672" y="5077271"/>
            <a:ext cx="86753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fontAlgn="base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en-US" sz="2800" b="1" dirty="0">
                <a:solidFill>
                  <a:schemeClr val="accent6"/>
                </a:solidFill>
              </a:rPr>
              <a:t>Evaluate biomarker surrogates of efficacy </a:t>
            </a:r>
          </a:p>
          <a:p>
            <a:pPr marL="341313" indent="-341313" fontAlgn="base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en-US" sz="2800" b="1" dirty="0">
                <a:solidFill>
                  <a:schemeClr val="accent6"/>
                </a:solidFill>
              </a:rPr>
              <a:t>Evaluate safety and tolerability</a:t>
            </a:r>
          </a:p>
          <a:p>
            <a:pPr marL="341313" indent="-341313" fontAlgn="base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en-US" sz="2800" b="1" dirty="0">
                <a:solidFill>
                  <a:schemeClr val="accent6"/>
                </a:solidFill>
              </a:rPr>
              <a:t>Explore clinical outcomes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B2B3E3-C597-47A9-81CB-89026D802C81}"/>
              </a:ext>
            </a:extLst>
          </p:cNvPr>
          <p:cNvSpPr txBox="1"/>
          <p:nvPr/>
        </p:nvSpPr>
        <p:spPr>
          <a:xfrm>
            <a:off x="3646192" y="4477360"/>
            <a:ext cx="4858271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Titration algorithm over 8 weeks</a:t>
            </a:r>
            <a:endParaRPr lang="en-US" dirty="0"/>
          </a:p>
        </p:txBody>
      </p:sp>
      <p:cxnSp>
        <p:nvCxnSpPr>
          <p:cNvPr id="26" name="Connector: Elbow 18">
            <a:extLst>
              <a:ext uri="{FF2B5EF4-FFF2-40B4-BE49-F238E27FC236}">
                <a16:creationId xmlns:a16="http://schemas.microsoft.com/office/drawing/2014/main" id="{EF691963-9800-4A0A-8CDF-9457A63AEB6B}"/>
              </a:ext>
            </a:extLst>
          </p:cNvPr>
          <p:cNvCxnSpPr>
            <a:cxnSpLocks/>
          </p:cNvCxnSpPr>
          <p:nvPr/>
        </p:nvCxnSpPr>
        <p:spPr>
          <a:xfrm>
            <a:off x="5976489" y="1841516"/>
            <a:ext cx="6442" cy="5014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4592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E2A7F4C3-0ED5-4FFF-8432-7B3EAA3F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126000" anchor="t" anchorCtr="0"/>
          <a:lstStyle/>
          <a:p>
            <a:r>
              <a:rPr lang="en-US" sz="3600" b="1" dirty="0">
                <a:solidFill>
                  <a:schemeClr val="tx1"/>
                </a:solidFill>
              </a:rPr>
              <a:t>Key Entry Criteria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Hospitalized for ADHF (signs and symptoms of fluid overload)</a:t>
            </a:r>
          </a:p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US" b="1" dirty="0" err="1"/>
              <a:t>LVEF</a:t>
            </a:r>
            <a:r>
              <a:rPr lang="en-US" b="1" dirty="0"/>
              <a:t> ≤40% within the last 6 months</a:t>
            </a:r>
          </a:p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NT-proBNP ≥1600 </a:t>
            </a:r>
            <a:r>
              <a:rPr lang="en-US" b="1" dirty="0" err="1"/>
              <a:t>pg</a:t>
            </a:r>
            <a:r>
              <a:rPr lang="en-US" b="1" dirty="0"/>
              <a:t>/mL or BNP ≥400 </a:t>
            </a:r>
            <a:r>
              <a:rPr lang="en-US" b="1" dirty="0" err="1"/>
              <a:t>pg</a:t>
            </a:r>
            <a:r>
              <a:rPr lang="en-US" b="1" dirty="0"/>
              <a:t>/mL (screening)</a:t>
            </a:r>
          </a:p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Stabilized while still hospitalized</a:t>
            </a:r>
          </a:p>
          <a:p>
            <a:pPr marL="628650" lvl="1" indent="-222250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US" sz="2400" b="1" dirty="0">
                <a:solidFill>
                  <a:srgbClr val="9D1824"/>
                </a:solidFill>
              </a:rPr>
              <a:t>In the prior 6 hours: </a:t>
            </a:r>
          </a:p>
          <a:p>
            <a:pPr marL="808037" lvl="2" indent="-222250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>
                <a:solidFill>
                  <a:srgbClr val="9D1824"/>
                </a:solidFill>
              </a:rPr>
              <a:t>SBP ≥100 mmHg, no symptomatic hypotension</a:t>
            </a:r>
          </a:p>
          <a:p>
            <a:pPr marL="808037" lvl="2" indent="-222250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>
                <a:solidFill>
                  <a:srgbClr val="9D1824"/>
                </a:solidFill>
              </a:rPr>
              <a:t>No increase in IV diuretics</a:t>
            </a:r>
          </a:p>
          <a:p>
            <a:pPr marL="808037" lvl="2" indent="-222250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>
                <a:solidFill>
                  <a:srgbClr val="9D1824"/>
                </a:solidFill>
              </a:rPr>
              <a:t>No IV vasodilators</a:t>
            </a:r>
          </a:p>
          <a:p>
            <a:pPr marL="628650" lvl="1" indent="-222250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US" sz="2400" b="1" dirty="0">
                <a:solidFill>
                  <a:srgbClr val="9D1824"/>
                </a:solidFill>
              </a:rPr>
              <a:t>In the prior 24 hours: no IV inotropes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5D2021-0C7B-4A67-AB31-C0C53404A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17" y="271070"/>
            <a:ext cx="2405525" cy="60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236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8CBDA4CC-B101-4D30-B63E-8CC9E3E6D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126000" anchor="t" anchorCtr="0"/>
          <a:lstStyle/>
          <a:p>
            <a:r>
              <a:rPr lang="en-US" sz="3600" b="1" dirty="0">
                <a:solidFill>
                  <a:schemeClr val="tx1"/>
                </a:solidFill>
              </a:rPr>
              <a:t>Key Endpoints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AE65F704-CB60-4167-9352-FC4EAEFDE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</a:rPr>
              <a:t>Primary endpoint: </a:t>
            </a:r>
            <a:r>
              <a:rPr lang="en-US" b="1" dirty="0">
                <a:solidFill>
                  <a:schemeClr val="accent4"/>
                </a:solidFill>
              </a:rPr>
              <a:t>Proportional change in NT-</a:t>
            </a:r>
            <a:r>
              <a:rPr lang="en-US" b="1" dirty="0" err="1">
                <a:solidFill>
                  <a:schemeClr val="accent4"/>
                </a:solidFill>
              </a:rPr>
              <a:t>proBNP</a:t>
            </a:r>
            <a:r>
              <a:rPr lang="en-US" b="1" dirty="0">
                <a:solidFill>
                  <a:schemeClr val="accent4"/>
                </a:solidFill>
              </a:rPr>
              <a:t> from baseline to the mean of weeks 4 and 8</a:t>
            </a:r>
          </a:p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NZ" b="1" dirty="0">
                <a:solidFill>
                  <a:schemeClr val="tx1"/>
                </a:solidFill>
              </a:rPr>
              <a:t>Safety</a:t>
            </a:r>
          </a:p>
          <a:p>
            <a:pPr marL="573088" lvl="1" indent="-338138" defTabSz="457200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NZ" sz="2400" b="1" kern="1200" dirty="0">
                <a:solidFill>
                  <a:schemeClr val="accent4"/>
                </a:solidFill>
                <a:ea typeface="+mn-ea"/>
                <a:cs typeface="+mn-cs"/>
              </a:rPr>
              <a:t>Worsening renal function</a:t>
            </a:r>
          </a:p>
          <a:p>
            <a:pPr marL="573088" lvl="1" indent="-338138" defTabSz="457200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NZ" sz="2400" b="1" kern="1200" dirty="0" err="1">
                <a:solidFill>
                  <a:schemeClr val="accent4"/>
                </a:solidFill>
                <a:ea typeface="+mn-ea"/>
                <a:cs typeface="+mn-cs"/>
              </a:rPr>
              <a:t>Hyperkalemia</a:t>
            </a:r>
            <a:endParaRPr lang="en-NZ" sz="2400" b="1" kern="1200" dirty="0">
              <a:solidFill>
                <a:schemeClr val="accent4"/>
              </a:solidFill>
              <a:ea typeface="+mn-ea"/>
              <a:cs typeface="+mn-cs"/>
            </a:endParaRPr>
          </a:p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NZ" b="1" dirty="0">
                <a:solidFill>
                  <a:schemeClr val="tx1"/>
                </a:solidFill>
              </a:rPr>
              <a:t>Exploratory Clinical Outcomes</a:t>
            </a:r>
          </a:p>
          <a:p>
            <a:pPr marL="573088" lvl="1" indent="-338138" defTabSz="457200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NZ" sz="2400" b="1" kern="1200" dirty="0">
                <a:solidFill>
                  <a:schemeClr val="accent4"/>
                </a:solidFill>
                <a:ea typeface="+mn-ea"/>
                <a:cs typeface="+mn-cs"/>
              </a:rPr>
              <a:t>Serious clinical composite: death, re-hospitalization for HF, LVAD, </a:t>
            </a:r>
            <a:br>
              <a:rPr lang="en-NZ" sz="2400" b="1" kern="1200" dirty="0">
                <a:solidFill>
                  <a:schemeClr val="accent4"/>
                </a:solidFill>
                <a:ea typeface="+mn-ea"/>
                <a:cs typeface="+mn-cs"/>
              </a:rPr>
            </a:br>
            <a:r>
              <a:rPr lang="en-NZ" sz="2400" b="1" kern="1200" dirty="0">
                <a:solidFill>
                  <a:schemeClr val="accent4"/>
                </a:solidFill>
                <a:ea typeface="+mn-ea"/>
                <a:cs typeface="+mn-cs"/>
              </a:rPr>
              <a:t>or listing for cardiac transplant</a:t>
            </a:r>
          </a:p>
          <a:p>
            <a:pPr marL="573088" lvl="1" indent="-338138" defTabSz="457200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NZ" sz="2400" b="1" kern="1200" dirty="0">
                <a:solidFill>
                  <a:schemeClr val="accent4"/>
                </a:solidFill>
                <a:ea typeface="+mn-ea"/>
                <a:cs typeface="+mn-cs"/>
              </a:rPr>
              <a:t>Expanded composite: Serious composite + addition of HF med, </a:t>
            </a:r>
            <a:br>
              <a:rPr lang="en-NZ" sz="2400" b="1" kern="1200" dirty="0">
                <a:solidFill>
                  <a:schemeClr val="accent4"/>
                </a:solidFill>
                <a:ea typeface="+mn-ea"/>
                <a:cs typeface="+mn-cs"/>
              </a:rPr>
            </a:br>
            <a:r>
              <a:rPr lang="en-NZ" sz="2400" b="1" kern="1200" dirty="0">
                <a:solidFill>
                  <a:schemeClr val="accent4"/>
                </a:solidFill>
                <a:ea typeface="+mn-ea"/>
                <a:cs typeface="+mn-cs"/>
              </a:rPr>
              <a:t>unplanned outpatient IV diuretics or &gt;50% increase in dose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NZ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3D7D89-7EF9-4D72-B3EA-76DE9CF50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17" y="271070"/>
            <a:ext cx="2405525" cy="6008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4A46E5-2F12-47FE-8E86-AA52B90E559A}"/>
              </a:ext>
            </a:extLst>
          </p:cNvPr>
          <p:cNvSpPr txBox="1"/>
          <p:nvPr/>
        </p:nvSpPr>
        <p:spPr>
          <a:xfrm>
            <a:off x="5284177" y="2751935"/>
            <a:ext cx="460927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3088" lvl="1" indent="-338138" fontAlgn="base">
              <a:spcBef>
                <a:spcPts val="12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•"/>
            </a:pPr>
            <a:r>
              <a:rPr lang="en-NZ" sz="2400" b="1" dirty="0">
                <a:solidFill>
                  <a:schemeClr val="accent4"/>
                </a:solidFill>
              </a:rPr>
              <a:t>Symptomatic hypotension</a:t>
            </a:r>
          </a:p>
          <a:p>
            <a:pPr marL="573088" lvl="1" indent="-338138" fontAlgn="base">
              <a:spcBef>
                <a:spcPts val="12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•"/>
            </a:pPr>
            <a:r>
              <a:rPr lang="en-NZ" sz="2400" b="1" dirty="0">
                <a:solidFill>
                  <a:schemeClr val="accent4"/>
                </a:solidFill>
              </a:rPr>
              <a:t>Angioedema</a:t>
            </a:r>
          </a:p>
        </p:txBody>
      </p:sp>
    </p:spTree>
    <p:extLst>
      <p:ext uri="{BB962C8B-B14F-4D97-AF65-F5344CB8AC3E}">
        <p14:creationId xmlns:p14="http://schemas.microsoft.com/office/powerpoint/2010/main" val="2794929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AF436959-C1A0-4697-8ACF-180C92C4C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126000" anchor="t" anchorCtr="0"/>
          <a:lstStyle/>
          <a:p>
            <a:r>
              <a:rPr lang="en-US" sz="3600" b="1" dirty="0">
                <a:solidFill>
                  <a:schemeClr val="tx1"/>
                </a:solidFill>
              </a:rPr>
              <a:t>SBP Dose Titration Algorithm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>
                <a:latin typeface="+mj-lt"/>
              </a:rPr>
              <a:pPr/>
              <a:t>7</a:t>
            </a:fld>
            <a:endParaRPr lang="en-US" dirty="0">
              <a:latin typeface="+mj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444427-0FE0-4143-9559-5FFE0B88A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Starting dose level based on SBP</a:t>
            </a:r>
          </a:p>
          <a:p>
            <a:pPr marL="573088" lvl="1" indent="-338138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US" sz="2400" b="1" dirty="0">
                <a:solidFill>
                  <a:schemeClr val="accent4"/>
                </a:solidFill>
              </a:rPr>
              <a:t>If 100 to &lt;120 mm Hg, sacubitril/valsartan 24/26 mg or </a:t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en-US" sz="2400" b="1" dirty="0">
                <a:solidFill>
                  <a:schemeClr val="accent4"/>
                </a:solidFill>
              </a:rPr>
              <a:t>enalapril 2.5 mg twice daily</a:t>
            </a:r>
          </a:p>
          <a:p>
            <a:pPr marL="573088" lvl="1" indent="-338138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US" sz="2400" b="1" dirty="0">
                <a:solidFill>
                  <a:schemeClr val="accent4"/>
                </a:solidFill>
              </a:rPr>
              <a:t>If ≥120 mm Hg, sacubitril/valsartan 49/51 mg or enalapril 5 mg</a:t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en-US" sz="2400" b="1" dirty="0">
                <a:solidFill>
                  <a:schemeClr val="accent4"/>
                </a:solidFill>
              </a:rPr>
              <a:t>twice daily</a:t>
            </a:r>
          </a:p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Up-titration based on SBP (clinical judgement permitted)</a:t>
            </a:r>
          </a:p>
          <a:p>
            <a:pPr marL="341313" indent="-341313"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Target doses </a:t>
            </a:r>
          </a:p>
          <a:p>
            <a:pPr marL="573088" lvl="1" indent="-338138">
              <a:lnSpc>
                <a:spcPct val="10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en-US" sz="2400" b="1" dirty="0">
                <a:solidFill>
                  <a:schemeClr val="accent4"/>
                </a:solidFill>
              </a:rPr>
              <a:t>sacubitril/valsartan 97/103 mg twice daily or enalapril 10 mg </a:t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en-US" sz="2400" b="1" dirty="0">
                <a:solidFill>
                  <a:schemeClr val="accent4"/>
                </a:solidFill>
              </a:rPr>
              <a:t>twice daily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2C954B-2B59-4E90-962B-76A9AEDF26CF}"/>
              </a:ext>
            </a:extLst>
          </p:cNvPr>
          <p:cNvSpPr/>
          <p:nvPr/>
        </p:nvSpPr>
        <p:spPr>
          <a:xfrm>
            <a:off x="8619744" y="6385748"/>
            <a:ext cx="1865376" cy="344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1ED6CE-3EDC-4DBC-936F-2D373262E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17" y="271070"/>
            <a:ext cx="2405525" cy="60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667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tIns="126000" anchor="t" anchorCtr="0"/>
          <a:lstStyle/>
          <a:p>
            <a:r>
              <a:rPr lang="en-US" sz="3600" b="1" dirty="0">
                <a:solidFill>
                  <a:schemeClr val="tx1"/>
                </a:solidFill>
              </a:rPr>
              <a:t>Baseline Characteristics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D58563-1ADC-4560-ACB5-95D33BFDC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332333"/>
              </p:ext>
            </p:extLst>
          </p:nvPr>
        </p:nvGraphicFramePr>
        <p:xfrm>
          <a:off x="571258" y="1346200"/>
          <a:ext cx="11239782" cy="494032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746594">
                  <a:extLst>
                    <a:ext uri="{9D8B030D-6E8A-4147-A177-3AD203B41FA5}">
                      <a16:colId xmlns:a16="http://schemas.microsoft.com/office/drawing/2014/main" val="1817464025"/>
                    </a:ext>
                  </a:extLst>
                </a:gridCol>
                <a:gridCol w="3746594">
                  <a:extLst>
                    <a:ext uri="{9D8B030D-6E8A-4147-A177-3AD203B41FA5}">
                      <a16:colId xmlns:a16="http://schemas.microsoft.com/office/drawing/2014/main" val="3933455985"/>
                    </a:ext>
                  </a:extLst>
                </a:gridCol>
                <a:gridCol w="3746594">
                  <a:extLst>
                    <a:ext uri="{9D8B030D-6E8A-4147-A177-3AD203B41FA5}">
                      <a16:colId xmlns:a16="http://schemas.microsoft.com/office/drawing/2014/main" val="3275358892"/>
                    </a:ext>
                  </a:extLst>
                </a:gridCol>
              </a:tblGrid>
              <a:tr h="844955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sacubitril/valsartan</a:t>
                      </a:r>
                      <a:br>
                        <a:rPr lang="en-NZ" sz="2000" dirty="0"/>
                      </a:br>
                      <a:r>
                        <a:rPr lang="en-NZ" sz="2000" dirty="0"/>
                        <a:t>(n=440)</a:t>
                      </a:r>
                      <a:endParaRPr lang="en-GB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enalapril </a:t>
                      </a:r>
                      <a:br>
                        <a:rPr lang="en-NZ" sz="2000" dirty="0"/>
                      </a:br>
                      <a:r>
                        <a:rPr lang="en-NZ" sz="2000" dirty="0"/>
                        <a:t>(n=441)</a:t>
                      </a:r>
                      <a:endParaRPr lang="en-GB" sz="2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628840"/>
                  </a:ext>
                </a:extLst>
              </a:tr>
              <a:tr h="511921">
                <a:tc>
                  <a:txBody>
                    <a:bodyPr/>
                    <a:lstStyle/>
                    <a:p>
                      <a:r>
                        <a:rPr lang="en-NZ" sz="2000" dirty="0"/>
                        <a:t>Age</a:t>
                      </a:r>
                      <a:r>
                        <a:rPr lang="en-NZ" sz="2000" baseline="0" dirty="0"/>
                        <a:t>*</a:t>
                      </a:r>
                      <a:r>
                        <a:rPr lang="en-NZ" sz="2000" dirty="0"/>
                        <a:t> (years)</a:t>
                      </a:r>
                      <a:endParaRPr lang="en-GB" sz="2000" b="1" baseline="0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61 (51, 71)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63 (54, 72)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7215009"/>
                  </a:ext>
                </a:extLst>
              </a:tr>
              <a:tr h="511921">
                <a:tc>
                  <a:txBody>
                    <a:bodyPr/>
                    <a:lstStyle/>
                    <a:p>
                      <a:r>
                        <a:rPr lang="en-NZ" sz="2000" dirty="0"/>
                        <a:t>Women (%)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25.7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30.2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491266"/>
                  </a:ext>
                </a:extLst>
              </a:tr>
              <a:tr h="511921">
                <a:tc>
                  <a:txBody>
                    <a:bodyPr/>
                    <a:lstStyle/>
                    <a:p>
                      <a:r>
                        <a:rPr lang="en-GB" sz="2000" dirty="0"/>
                        <a:t>Black (%)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35.9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35.8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5182429"/>
                  </a:ext>
                </a:extLst>
              </a:tr>
              <a:tr h="511921">
                <a:tc>
                  <a:txBody>
                    <a:bodyPr/>
                    <a:lstStyle/>
                    <a:p>
                      <a:r>
                        <a:rPr lang="en-NZ" sz="2000" dirty="0"/>
                        <a:t>No prior HF diagnosis (%)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32.3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37.0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2258057"/>
                  </a:ext>
                </a:extLst>
              </a:tr>
              <a:tr h="511921">
                <a:tc>
                  <a:txBody>
                    <a:bodyPr/>
                    <a:lstStyle/>
                    <a:p>
                      <a:r>
                        <a:rPr lang="en-NZ" sz="2000" dirty="0"/>
                        <a:t>No </a:t>
                      </a:r>
                      <a:r>
                        <a:rPr lang="en-NZ" sz="2000" dirty="0" err="1"/>
                        <a:t>ACEi</a:t>
                      </a:r>
                      <a:r>
                        <a:rPr lang="en-NZ" sz="2000" dirty="0"/>
                        <a:t>/ARB therapy (%)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52.7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51.5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6099376"/>
                  </a:ext>
                </a:extLst>
              </a:tr>
              <a:tr h="511921">
                <a:tc>
                  <a:txBody>
                    <a:bodyPr/>
                    <a:lstStyle/>
                    <a:p>
                      <a:r>
                        <a:rPr lang="en-NZ" sz="2000" dirty="0"/>
                        <a:t>LVEF</a:t>
                      </a:r>
                      <a:r>
                        <a:rPr lang="en-NZ" sz="2000" baseline="0" dirty="0"/>
                        <a:t>*</a:t>
                      </a:r>
                      <a:endParaRPr lang="en-GB" sz="2000" b="1" baseline="0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0.24 (0.18, 0.30)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0.25 (0.20, 0.30)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8685125"/>
                  </a:ext>
                </a:extLst>
              </a:tr>
              <a:tr h="511921">
                <a:tc>
                  <a:txBody>
                    <a:bodyPr/>
                    <a:lstStyle/>
                    <a:p>
                      <a:r>
                        <a:rPr lang="en-NZ" sz="2000" dirty="0"/>
                        <a:t>SBP (mm Hg)*</a:t>
                      </a:r>
                      <a:endParaRPr lang="en-GB" sz="2000" b="1" baseline="30000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118 (110, 133)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118 (109, 132)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9031929"/>
                  </a:ext>
                </a:extLst>
              </a:tr>
              <a:tr h="511921">
                <a:tc>
                  <a:txBody>
                    <a:bodyPr/>
                    <a:lstStyle/>
                    <a:p>
                      <a:r>
                        <a:rPr lang="en-NZ" sz="2000" dirty="0"/>
                        <a:t>NT-</a:t>
                      </a:r>
                      <a:r>
                        <a:rPr lang="en-NZ" sz="2000" dirty="0" err="1"/>
                        <a:t>proBNP</a:t>
                      </a:r>
                      <a:r>
                        <a:rPr lang="en-NZ" sz="2000" dirty="0"/>
                        <a:t> (</a:t>
                      </a:r>
                      <a:r>
                        <a:rPr lang="en-NZ" sz="2000" dirty="0" err="1"/>
                        <a:t>pg</a:t>
                      </a:r>
                      <a:r>
                        <a:rPr lang="en-NZ" sz="2000" dirty="0"/>
                        <a:t>/mL)*</a:t>
                      </a:r>
                      <a:endParaRPr lang="en-GB" sz="2000" b="1" baseline="30000" dirty="0"/>
                    </a:p>
                  </a:txBody>
                  <a:tcPr anchor="ctr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dirty="0"/>
                        <a:t>2883 (1610, 5403)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dirty="0"/>
                        <a:t>2536 (1363, 4917)</a:t>
                      </a:r>
                      <a:endParaRPr lang="en-GB" sz="20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923451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2965693-1689-4C6A-A6B5-43C01574A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654" y="271070"/>
            <a:ext cx="2405525" cy="600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E5AA9F-27B2-4D7D-9913-2BD479B92626}"/>
              </a:ext>
            </a:extLst>
          </p:cNvPr>
          <p:cNvSpPr txBox="1"/>
          <p:nvPr/>
        </p:nvSpPr>
        <p:spPr>
          <a:xfrm>
            <a:off x="1086234" y="6348455"/>
            <a:ext cx="1084659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400" dirty="0"/>
              <a:t>*Median (interquartile range) .</a:t>
            </a:r>
          </a:p>
        </p:txBody>
      </p:sp>
    </p:spTree>
    <p:extLst>
      <p:ext uri="{BB962C8B-B14F-4D97-AF65-F5344CB8AC3E}">
        <p14:creationId xmlns:p14="http://schemas.microsoft.com/office/powerpoint/2010/main" val="33901035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571258" y="6403153"/>
            <a:ext cx="533380" cy="247031"/>
          </a:xfrm>
        </p:spPr>
        <p:txBody>
          <a:bodyPr/>
          <a:lstStyle/>
          <a:p>
            <a:fld id="{E66AA3EA-0569-43EF-BBA3-83FDB109D582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4AE310-05F3-40D1-8378-C9E932719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Endpoint: % Change in NT-</a:t>
            </a:r>
            <a:r>
              <a:rPr lang="en-US" dirty="0" err="1"/>
              <a:t>proBNP</a:t>
            </a:r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11FD855-BEE8-4307-BB09-1521659E6DE7}"/>
              </a:ext>
            </a:extLst>
          </p:cNvPr>
          <p:cNvSpPr txBox="1"/>
          <p:nvPr/>
        </p:nvSpPr>
        <p:spPr>
          <a:xfrm>
            <a:off x="6057441" y="1615367"/>
            <a:ext cx="5116053" cy="129266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29% greater reduction with sacubitril/valsartan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CI 19%, 37%; P &lt; 0.0001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B7D76502-DFCC-461C-841E-DF5B99B3D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17" y="271070"/>
            <a:ext cx="2405525" cy="600819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3FCBF2CB-D073-42D6-9316-BE73581FADAD}"/>
              </a:ext>
            </a:extLst>
          </p:cNvPr>
          <p:cNvSpPr>
            <a:spLocks/>
          </p:cNvSpPr>
          <p:nvPr/>
        </p:nvSpPr>
        <p:spPr bwMode="auto">
          <a:xfrm>
            <a:off x="2713315" y="1554799"/>
            <a:ext cx="62330" cy="4090330"/>
          </a:xfrm>
          <a:custGeom>
            <a:avLst/>
            <a:gdLst>
              <a:gd name="T0" fmla="*/ 0 w 30"/>
              <a:gd name="T1" fmla="*/ 0 h 1602"/>
              <a:gd name="T2" fmla="*/ 30 w 30"/>
              <a:gd name="T3" fmla="*/ 0 h 1602"/>
              <a:gd name="T4" fmla="*/ 30 w 30"/>
              <a:gd name="T5" fmla="*/ 1602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" h="1602">
                <a:moveTo>
                  <a:pt x="0" y="0"/>
                </a:moveTo>
                <a:lnTo>
                  <a:pt x="30" y="0"/>
                </a:lnTo>
                <a:lnTo>
                  <a:pt x="30" y="1602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0BB10F9D-934E-4240-A7E5-937234320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311" y="5645123"/>
            <a:ext cx="6847972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34B4A4F4-9363-4C7A-A9E7-19B1E76922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49620" y="5645128"/>
            <a:ext cx="0" cy="7659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CB4F7967-0794-4237-9FEB-6EE947DF44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1734" y="5645128"/>
            <a:ext cx="0" cy="7659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E64F372E-99D4-4351-96F7-1C9BDB4D7A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3847" y="5645128"/>
            <a:ext cx="0" cy="7659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505D7139-2717-4AFE-9CB2-C0142D9C66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5961" y="5645128"/>
            <a:ext cx="0" cy="7659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4B474DD0-952F-4B5E-95ED-6209DBF67C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58074" y="5645128"/>
            <a:ext cx="0" cy="7659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" name="Line 12">
            <a:extLst>
              <a:ext uri="{FF2B5EF4-FFF2-40B4-BE49-F238E27FC236}">
                <a16:creationId xmlns:a16="http://schemas.microsoft.com/office/drawing/2014/main" id="{6969AF40-592D-4994-AE79-887971A926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4342" y="5645128"/>
            <a:ext cx="0" cy="7659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3" name="Line 16">
            <a:extLst>
              <a:ext uri="{FF2B5EF4-FFF2-40B4-BE49-F238E27FC236}">
                <a16:creationId xmlns:a16="http://schemas.microsoft.com/office/drawing/2014/main" id="{DDB44D62-58CD-4A2B-91AD-44CB316DD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315" y="5134471"/>
            <a:ext cx="6233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4" name="Line 17">
            <a:extLst>
              <a:ext uri="{FF2B5EF4-FFF2-40B4-BE49-F238E27FC236}">
                <a16:creationId xmlns:a16="http://schemas.microsoft.com/office/drawing/2014/main" id="{1B47A76F-EC3B-4DCC-B9F6-3E2CF7692B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315" y="4623818"/>
            <a:ext cx="6233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1CADCC32-0D64-4BF0-9838-862DE559C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315" y="4113165"/>
            <a:ext cx="6233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6" name="Line 19">
            <a:extLst>
              <a:ext uri="{FF2B5EF4-FFF2-40B4-BE49-F238E27FC236}">
                <a16:creationId xmlns:a16="http://schemas.microsoft.com/office/drawing/2014/main" id="{4C8E03F5-B29D-4363-BEF4-BE7959F1B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315" y="3602512"/>
            <a:ext cx="6233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7" name="Line 20">
            <a:extLst>
              <a:ext uri="{FF2B5EF4-FFF2-40B4-BE49-F238E27FC236}">
                <a16:creationId xmlns:a16="http://schemas.microsoft.com/office/drawing/2014/main" id="{E244DAB8-9429-42A3-9F1F-FC256C91A6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315" y="3091859"/>
            <a:ext cx="6233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8" name="Line 21">
            <a:extLst>
              <a:ext uri="{FF2B5EF4-FFF2-40B4-BE49-F238E27FC236}">
                <a16:creationId xmlns:a16="http://schemas.microsoft.com/office/drawing/2014/main" id="{C43E808C-003F-4605-97CA-E89829CBE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315" y="2581206"/>
            <a:ext cx="6233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9" name="Line 22">
            <a:extLst>
              <a:ext uri="{FF2B5EF4-FFF2-40B4-BE49-F238E27FC236}">
                <a16:creationId xmlns:a16="http://schemas.microsoft.com/office/drawing/2014/main" id="{AF93D618-1670-497C-9A83-0514DA719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315" y="2070553"/>
            <a:ext cx="6233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096C5AD3-A1CC-4380-8272-0019B4C7B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616" y="1408019"/>
            <a:ext cx="2853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/>
            <a:r>
              <a:rPr lang="en-US" altLang="en-US" sz="2000">
                <a:solidFill>
                  <a:srgbClr val="000000"/>
                </a:solidFill>
              </a:rPr>
              <a:t>10</a:t>
            </a:r>
            <a:endParaRPr lang="en-US" altLang="en-US" sz="2000"/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3A504EFE-AFC4-43B2-9096-1A4CE1E4F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284" y="1918672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/>
            <a:r>
              <a:rPr lang="en-US" altLang="en-US" sz="2000">
                <a:solidFill>
                  <a:srgbClr val="000000"/>
                </a:solidFill>
              </a:rPr>
              <a:t>0</a:t>
            </a:r>
            <a:endParaRPr lang="en-US" altLang="en-US" sz="2000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1D4B99F4-F60D-400D-BDDC-7374F9BA5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085" y="2429325"/>
            <a:ext cx="6370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/>
            <a:r>
              <a:rPr lang="en-US" dirty="0"/>
              <a:t>–</a:t>
            </a:r>
            <a:r>
              <a:rPr lang="en-US" altLang="en-US" sz="2000" dirty="0">
                <a:solidFill>
                  <a:srgbClr val="000000"/>
                </a:solidFill>
              </a:rPr>
              <a:t>10</a:t>
            </a:r>
            <a:endParaRPr lang="en-US" altLang="en-US" sz="2000" dirty="0"/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3EA14905-20D9-4508-85D1-07CCB55FC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951" y="2939978"/>
            <a:ext cx="428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/>
            <a:r>
              <a:rPr lang="en-US" sz="2000" dirty="0"/>
              <a:t>–</a:t>
            </a:r>
            <a:r>
              <a:rPr lang="en-US" altLang="en-US" sz="2000" dirty="0">
                <a:solidFill>
                  <a:srgbClr val="000000"/>
                </a:solidFill>
              </a:rPr>
              <a:t>20</a:t>
            </a:r>
            <a:endParaRPr lang="en-US" altLang="en-US" sz="2000" dirty="0"/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FBD10814-33AF-4790-9133-E8AA159D3FD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29289" y="3341385"/>
            <a:ext cx="37189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b="1">
                <a:solidFill>
                  <a:srgbClr val="000000"/>
                </a:solidFill>
              </a:rPr>
              <a:t>Percent Change from Baseline</a:t>
            </a:r>
            <a:endParaRPr lang="en-US" altLang="en-US" sz="2000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CEF79741-2F41-43F8-85F7-6C7730AD6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951" y="3450631"/>
            <a:ext cx="428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/>
            <a:r>
              <a:rPr lang="en-US" sz="2000" dirty="0"/>
              <a:t>–</a:t>
            </a:r>
            <a:r>
              <a:rPr lang="en-US" altLang="en-US" sz="2000" dirty="0">
                <a:solidFill>
                  <a:srgbClr val="000000"/>
                </a:solidFill>
              </a:rPr>
              <a:t>30</a:t>
            </a:r>
            <a:endParaRPr lang="en-US" altLang="en-US" sz="2000" dirty="0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D04BE786-7822-4C03-A53F-2E4D47E95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951" y="3961284"/>
            <a:ext cx="428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/>
            <a:r>
              <a:rPr lang="en-US" sz="2000" dirty="0"/>
              <a:t>–</a:t>
            </a:r>
            <a:r>
              <a:rPr lang="en-US" altLang="en-US" sz="2000" dirty="0">
                <a:solidFill>
                  <a:srgbClr val="000000"/>
                </a:solidFill>
              </a:rPr>
              <a:t>40</a:t>
            </a:r>
            <a:endParaRPr lang="en-US" altLang="en-US" sz="2000" dirty="0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8FD8BB75-608E-4E9F-98BB-79D3515C1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951" y="4471936"/>
            <a:ext cx="428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/>
            <a:r>
              <a:rPr lang="en-US" sz="2000" dirty="0"/>
              <a:t>–</a:t>
            </a:r>
            <a:r>
              <a:rPr lang="en-US" altLang="en-US" sz="2000" dirty="0">
                <a:solidFill>
                  <a:srgbClr val="000000"/>
                </a:solidFill>
              </a:rPr>
              <a:t>50</a:t>
            </a:r>
            <a:endParaRPr lang="en-US" altLang="en-US" sz="2000" dirty="0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B603028C-52BC-4768-82C8-EDFF42486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951" y="4982589"/>
            <a:ext cx="428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/>
            <a:r>
              <a:rPr lang="en-US" sz="2000" dirty="0"/>
              <a:t>–</a:t>
            </a:r>
            <a:r>
              <a:rPr lang="en-US" altLang="en-US" sz="2000" dirty="0">
                <a:solidFill>
                  <a:srgbClr val="000000"/>
                </a:solidFill>
              </a:rPr>
              <a:t>60</a:t>
            </a:r>
            <a:endParaRPr lang="en-US" altLang="en-US" sz="2000" dirty="0"/>
          </a:p>
        </p:txBody>
      </p:sp>
      <p:sp>
        <p:nvSpPr>
          <p:cNvPr id="39" name="Rectangle 32">
            <a:extLst>
              <a:ext uri="{FF2B5EF4-FFF2-40B4-BE49-F238E27FC236}">
                <a16:creationId xmlns:a16="http://schemas.microsoft.com/office/drawing/2014/main" id="{11B5D5BA-B2C6-4428-B5D9-239AF46DA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951" y="5493242"/>
            <a:ext cx="428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/>
            <a:r>
              <a:rPr lang="en-US" sz="2000" dirty="0"/>
              <a:t>–</a:t>
            </a:r>
            <a:r>
              <a:rPr lang="en-US" altLang="en-US" sz="2000" dirty="0">
                <a:solidFill>
                  <a:srgbClr val="000000"/>
                </a:solidFill>
              </a:rPr>
              <a:t>70</a:t>
            </a:r>
            <a:endParaRPr lang="en-US" altLang="en-US" sz="2000" dirty="0"/>
          </a:p>
        </p:txBody>
      </p:sp>
      <p:sp>
        <p:nvSpPr>
          <p:cNvPr id="114" name="Rectangle 68">
            <a:extLst>
              <a:ext uri="{FF2B5EF4-FFF2-40B4-BE49-F238E27FC236}">
                <a16:creationId xmlns:a16="http://schemas.microsoft.com/office/drawing/2014/main" id="{1364CA3A-3A02-485A-8ED3-C8AF0CD10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7053" y="6217054"/>
            <a:ext cx="33007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b="1" dirty="0">
                <a:solidFill>
                  <a:srgbClr val="000000"/>
                </a:solidFill>
              </a:rPr>
              <a:t>Week since Randomization</a:t>
            </a:r>
            <a:endParaRPr lang="en-US" altLang="en-US" sz="2000" dirty="0"/>
          </a:p>
        </p:txBody>
      </p:sp>
      <p:sp>
        <p:nvSpPr>
          <p:cNvPr id="118" name="Rectangle 33">
            <a:extLst>
              <a:ext uri="{FF2B5EF4-FFF2-40B4-BE49-F238E27FC236}">
                <a16:creationId xmlns:a16="http://schemas.microsoft.com/office/drawing/2014/main" id="{583C14E5-6832-4494-8BB4-262D36425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519" y="5785799"/>
            <a:ext cx="985847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dirty="0">
                <a:solidFill>
                  <a:srgbClr val="000000"/>
                </a:solidFill>
              </a:rPr>
              <a:t>Baseline</a:t>
            </a:r>
            <a:endParaRPr lang="en-US" altLang="en-US" sz="2000" dirty="0"/>
          </a:p>
        </p:txBody>
      </p:sp>
      <p:sp>
        <p:nvSpPr>
          <p:cNvPr id="119" name="Rectangle 49">
            <a:extLst>
              <a:ext uri="{FF2B5EF4-FFF2-40B4-BE49-F238E27FC236}">
                <a16:creationId xmlns:a16="http://schemas.microsoft.com/office/drawing/2014/main" id="{685544CE-8E53-4F14-82A7-35D7EAB68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219" y="5785799"/>
            <a:ext cx="142668" cy="30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dirty="0">
                <a:solidFill>
                  <a:srgbClr val="000000"/>
                </a:solidFill>
              </a:rPr>
              <a:t>1</a:t>
            </a:r>
            <a:endParaRPr lang="en-US" altLang="en-US" sz="2000" dirty="0"/>
          </a:p>
        </p:txBody>
      </p:sp>
      <p:sp>
        <p:nvSpPr>
          <p:cNvPr id="120" name="Rectangle 55">
            <a:extLst>
              <a:ext uri="{FF2B5EF4-FFF2-40B4-BE49-F238E27FC236}">
                <a16:creationId xmlns:a16="http://schemas.microsoft.com/office/drawing/2014/main" id="{ABBBC7A4-29D7-416D-B9E7-8FE4A499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545" y="5785799"/>
            <a:ext cx="142668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dirty="0">
                <a:solidFill>
                  <a:srgbClr val="000000"/>
                </a:solidFill>
              </a:rPr>
              <a:t>2</a:t>
            </a:r>
            <a:endParaRPr lang="en-US" altLang="en-US" sz="2000" dirty="0"/>
          </a:p>
        </p:txBody>
      </p:sp>
      <p:sp>
        <p:nvSpPr>
          <p:cNvPr id="121" name="Rectangle 57">
            <a:extLst>
              <a:ext uri="{FF2B5EF4-FFF2-40B4-BE49-F238E27FC236}">
                <a16:creationId xmlns:a16="http://schemas.microsoft.com/office/drawing/2014/main" id="{BFF82C9E-0C3C-4669-8671-3D1A2ED50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871" y="5785799"/>
            <a:ext cx="142668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dirty="0">
                <a:solidFill>
                  <a:srgbClr val="000000"/>
                </a:solidFill>
              </a:rPr>
              <a:t>3</a:t>
            </a:r>
            <a:endParaRPr lang="en-US" altLang="en-US" sz="2000" dirty="0"/>
          </a:p>
        </p:txBody>
      </p:sp>
      <p:sp>
        <p:nvSpPr>
          <p:cNvPr id="122" name="Rectangle 59">
            <a:extLst>
              <a:ext uri="{FF2B5EF4-FFF2-40B4-BE49-F238E27FC236}">
                <a16:creationId xmlns:a16="http://schemas.microsoft.com/office/drawing/2014/main" id="{399370AD-6678-4FD0-A1DE-DAE939299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2197" y="5785799"/>
            <a:ext cx="142668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dirty="0">
                <a:solidFill>
                  <a:srgbClr val="000000"/>
                </a:solidFill>
              </a:rPr>
              <a:t>4</a:t>
            </a:r>
            <a:endParaRPr lang="en-US" altLang="en-US" sz="2000" dirty="0"/>
          </a:p>
        </p:txBody>
      </p:sp>
      <p:sp>
        <p:nvSpPr>
          <p:cNvPr id="123" name="Rectangle 61">
            <a:extLst>
              <a:ext uri="{FF2B5EF4-FFF2-40B4-BE49-F238E27FC236}">
                <a16:creationId xmlns:a16="http://schemas.microsoft.com/office/drawing/2014/main" id="{F365CB09-3526-4D23-854C-D8A101411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523" y="5785799"/>
            <a:ext cx="142668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dirty="0">
                <a:solidFill>
                  <a:srgbClr val="000000"/>
                </a:solidFill>
              </a:rPr>
              <a:t>5</a:t>
            </a:r>
            <a:endParaRPr lang="en-US" altLang="en-US" sz="2000" dirty="0"/>
          </a:p>
        </p:txBody>
      </p:sp>
      <p:sp>
        <p:nvSpPr>
          <p:cNvPr id="124" name="Rectangle 63">
            <a:extLst>
              <a:ext uri="{FF2B5EF4-FFF2-40B4-BE49-F238E27FC236}">
                <a16:creationId xmlns:a16="http://schemas.microsoft.com/office/drawing/2014/main" id="{D5B790F7-5019-4685-84E8-FB795F91E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849" y="5785799"/>
            <a:ext cx="142668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dirty="0">
                <a:solidFill>
                  <a:srgbClr val="000000"/>
                </a:solidFill>
              </a:rPr>
              <a:t>6</a:t>
            </a:r>
            <a:endParaRPr lang="en-US" altLang="en-US" sz="2000" dirty="0"/>
          </a:p>
        </p:txBody>
      </p:sp>
      <p:sp>
        <p:nvSpPr>
          <p:cNvPr id="125" name="Rectangle 65">
            <a:extLst>
              <a:ext uri="{FF2B5EF4-FFF2-40B4-BE49-F238E27FC236}">
                <a16:creationId xmlns:a16="http://schemas.microsoft.com/office/drawing/2014/main" id="{207612F0-81CD-4CC0-AC67-3391CA882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9175" y="5785799"/>
            <a:ext cx="142668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dirty="0">
                <a:solidFill>
                  <a:srgbClr val="000000"/>
                </a:solidFill>
              </a:rPr>
              <a:t>7</a:t>
            </a:r>
            <a:endParaRPr lang="en-US" altLang="en-US" sz="2000" dirty="0"/>
          </a:p>
        </p:txBody>
      </p:sp>
      <p:sp>
        <p:nvSpPr>
          <p:cNvPr id="126" name="Rectangle 67">
            <a:extLst>
              <a:ext uri="{FF2B5EF4-FFF2-40B4-BE49-F238E27FC236}">
                <a16:creationId xmlns:a16="http://schemas.microsoft.com/office/drawing/2014/main" id="{01D5AC5E-D177-42C0-93A9-BD5637B7A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1500" y="5785799"/>
            <a:ext cx="142668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2000" dirty="0">
                <a:solidFill>
                  <a:srgbClr val="000000"/>
                </a:solidFill>
              </a:rPr>
              <a:t>8</a:t>
            </a:r>
            <a:endParaRPr lang="en-US" altLang="en-US" sz="2000" dirty="0"/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24915FF9-A140-4271-A3AF-7397A2AF26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6456" y="5645128"/>
            <a:ext cx="0" cy="7659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812C39BE-496A-46A2-860A-2932E82FC8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18570" y="5645128"/>
            <a:ext cx="0" cy="7659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2" name="Line 15">
            <a:extLst>
              <a:ext uri="{FF2B5EF4-FFF2-40B4-BE49-F238E27FC236}">
                <a16:creationId xmlns:a16="http://schemas.microsoft.com/office/drawing/2014/main" id="{A425F644-B332-4DF5-89BE-7DCF13025A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70683" y="5645128"/>
            <a:ext cx="0" cy="7659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9" name="Freeform 72">
            <a:extLst>
              <a:ext uri="{FF2B5EF4-FFF2-40B4-BE49-F238E27FC236}">
                <a16:creationId xmlns:a16="http://schemas.microsoft.com/office/drawing/2014/main" id="{BD802AA8-3413-4F12-A67B-ACF6136B736C}"/>
              </a:ext>
            </a:extLst>
          </p:cNvPr>
          <p:cNvSpPr>
            <a:spLocks/>
          </p:cNvSpPr>
          <p:nvPr/>
        </p:nvSpPr>
        <p:spPr bwMode="auto">
          <a:xfrm>
            <a:off x="3094753" y="2014386"/>
            <a:ext cx="105586" cy="107237"/>
          </a:xfrm>
          <a:custGeom>
            <a:avLst/>
            <a:gdLst>
              <a:gd name="T0" fmla="*/ 42 w 42"/>
              <a:gd name="T1" fmla="*/ 20 h 42"/>
              <a:gd name="T2" fmla="*/ 42 w 42"/>
              <a:gd name="T3" fmla="*/ 20 h 42"/>
              <a:gd name="T4" fmla="*/ 40 w 42"/>
              <a:gd name="T5" fmla="*/ 28 h 42"/>
              <a:gd name="T6" fmla="*/ 36 w 42"/>
              <a:gd name="T7" fmla="*/ 36 h 42"/>
              <a:gd name="T8" fmla="*/ 30 w 42"/>
              <a:gd name="T9" fmla="*/ 40 h 42"/>
              <a:gd name="T10" fmla="*/ 22 w 42"/>
              <a:gd name="T11" fmla="*/ 42 h 42"/>
              <a:gd name="T12" fmla="*/ 22 w 42"/>
              <a:gd name="T13" fmla="*/ 42 h 42"/>
              <a:gd name="T14" fmla="*/ 14 w 42"/>
              <a:gd name="T15" fmla="*/ 40 h 42"/>
              <a:gd name="T16" fmla="*/ 6 w 42"/>
              <a:gd name="T17" fmla="*/ 36 h 42"/>
              <a:gd name="T18" fmla="*/ 2 w 42"/>
              <a:gd name="T19" fmla="*/ 28 h 42"/>
              <a:gd name="T20" fmla="*/ 0 w 42"/>
              <a:gd name="T21" fmla="*/ 20 h 42"/>
              <a:gd name="T22" fmla="*/ 0 w 42"/>
              <a:gd name="T23" fmla="*/ 20 h 42"/>
              <a:gd name="T24" fmla="*/ 2 w 42"/>
              <a:gd name="T25" fmla="*/ 14 h 42"/>
              <a:gd name="T26" fmla="*/ 6 w 42"/>
              <a:gd name="T27" fmla="*/ 6 h 42"/>
              <a:gd name="T28" fmla="*/ 14 w 42"/>
              <a:gd name="T29" fmla="*/ 2 h 42"/>
              <a:gd name="T30" fmla="*/ 22 w 42"/>
              <a:gd name="T31" fmla="*/ 0 h 42"/>
              <a:gd name="T32" fmla="*/ 22 w 42"/>
              <a:gd name="T33" fmla="*/ 0 h 42"/>
              <a:gd name="T34" fmla="*/ 30 w 42"/>
              <a:gd name="T35" fmla="*/ 2 h 42"/>
              <a:gd name="T36" fmla="*/ 36 w 42"/>
              <a:gd name="T37" fmla="*/ 6 h 42"/>
              <a:gd name="T38" fmla="*/ 40 w 42"/>
              <a:gd name="T39" fmla="*/ 14 h 42"/>
              <a:gd name="T40" fmla="*/ 42 w 42"/>
              <a:gd name="T41" fmla="*/ 20 h 42"/>
              <a:gd name="T42" fmla="*/ 42 w 42"/>
              <a:gd name="T43" fmla="*/ 2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" h="42">
                <a:moveTo>
                  <a:pt x="42" y="20"/>
                </a:moveTo>
                <a:lnTo>
                  <a:pt x="42" y="20"/>
                </a:lnTo>
                <a:lnTo>
                  <a:pt x="40" y="28"/>
                </a:lnTo>
                <a:lnTo>
                  <a:pt x="36" y="36"/>
                </a:lnTo>
                <a:lnTo>
                  <a:pt x="30" y="40"/>
                </a:lnTo>
                <a:lnTo>
                  <a:pt x="22" y="42"/>
                </a:lnTo>
                <a:lnTo>
                  <a:pt x="22" y="42"/>
                </a:lnTo>
                <a:lnTo>
                  <a:pt x="14" y="40"/>
                </a:lnTo>
                <a:lnTo>
                  <a:pt x="6" y="36"/>
                </a:lnTo>
                <a:lnTo>
                  <a:pt x="2" y="28"/>
                </a:lnTo>
                <a:lnTo>
                  <a:pt x="0" y="20"/>
                </a:lnTo>
                <a:lnTo>
                  <a:pt x="0" y="20"/>
                </a:lnTo>
                <a:lnTo>
                  <a:pt x="2" y="14"/>
                </a:lnTo>
                <a:lnTo>
                  <a:pt x="6" y="6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lnTo>
                  <a:pt x="30" y="2"/>
                </a:lnTo>
                <a:lnTo>
                  <a:pt x="36" y="6"/>
                </a:lnTo>
                <a:lnTo>
                  <a:pt x="40" y="14"/>
                </a:lnTo>
                <a:lnTo>
                  <a:pt x="42" y="20"/>
                </a:lnTo>
                <a:lnTo>
                  <a:pt x="42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2">
            <a:extLst>
              <a:ext uri="{FF2B5EF4-FFF2-40B4-BE49-F238E27FC236}">
                <a16:creationId xmlns:a16="http://schemas.microsoft.com/office/drawing/2014/main" id="{C13E3195-58BF-401F-8346-5D78205CB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396" y="2226449"/>
            <a:ext cx="1008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2400" b="1" dirty="0">
                <a:solidFill>
                  <a:srgbClr val="000000"/>
                </a:solidFill>
              </a:rPr>
              <a:t>enalapril</a:t>
            </a:r>
            <a:endParaRPr lang="en-US" altLang="en-US" sz="2400" dirty="0"/>
          </a:p>
        </p:txBody>
      </p:sp>
      <p:sp>
        <p:nvSpPr>
          <p:cNvPr id="77" name="Freeform 70">
            <a:extLst>
              <a:ext uri="{FF2B5EF4-FFF2-40B4-BE49-F238E27FC236}">
                <a16:creationId xmlns:a16="http://schemas.microsoft.com/office/drawing/2014/main" id="{3B43D3C1-4B31-4069-B86E-E1AD89E6D5D5}"/>
              </a:ext>
            </a:extLst>
          </p:cNvPr>
          <p:cNvSpPr>
            <a:spLocks/>
          </p:cNvSpPr>
          <p:nvPr/>
        </p:nvSpPr>
        <p:spPr bwMode="auto">
          <a:xfrm>
            <a:off x="3157935" y="2070558"/>
            <a:ext cx="6012751" cy="1925161"/>
          </a:xfrm>
          <a:custGeom>
            <a:avLst/>
            <a:gdLst>
              <a:gd name="T0" fmla="*/ 0 w 2894"/>
              <a:gd name="T1" fmla="*/ 0 h 754"/>
              <a:gd name="T2" fmla="*/ 356 w 2894"/>
              <a:gd name="T3" fmla="*/ 484 h 754"/>
              <a:gd name="T4" fmla="*/ 720 w 2894"/>
              <a:gd name="T5" fmla="*/ 406 h 754"/>
              <a:gd name="T6" fmla="*/ 1444 w 2894"/>
              <a:gd name="T7" fmla="*/ 472 h 754"/>
              <a:gd name="T8" fmla="*/ 2894 w 2894"/>
              <a:gd name="T9" fmla="*/ 754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4" h="754">
                <a:moveTo>
                  <a:pt x="0" y="0"/>
                </a:moveTo>
                <a:lnTo>
                  <a:pt x="356" y="484"/>
                </a:lnTo>
                <a:lnTo>
                  <a:pt x="720" y="406"/>
                </a:lnTo>
                <a:lnTo>
                  <a:pt x="1444" y="472"/>
                </a:lnTo>
                <a:lnTo>
                  <a:pt x="2894" y="754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" name="Freeform 71">
            <a:extLst>
              <a:ext uri="{FF2B5EF4-FFF2-40B4-BE49-F238E27FC236}">
                <a16:creationId xmlns:a16="http://schemas.microsoft.com/office/drawing/2014/main" id="{F8A1E8BA-A69C-455D-B963-E0506A4ACAA5}"/>
              </a:ext>
            </a:extLst>
          </p:cNvPr>
          <p:cNvSpPr>
            <a:spLocks/>
          </p:cNvSpPr>
          <p:nvPr/>
        </p:nvSpPr>
        <p:spPr bwMode="auto">
          <a:xfrm>
            <a:off x="3851453" y="3255268"/>
            <a:ext cx="100560" cy="102131"/>
          </a:xfrm>
          <a:custGeom>
            <a:avLst/>
            <a:gdLst>
              <a:gd name="T0" fmla="*/ 40 w 40"/>
              <a:gd name="T1" fmla="*/ 20 h 40"/>
              <a:gd name="T2" fmla="*/ 40 w 40"/>
              <a:gd name="T3" fmla="*/ 20 h 40"/>
              <a:gd name="T4" fmla="*/ 40 w 40"/>
              <a:gd name="T5" fmla="*/ 28 h 40"/>
              <a:gd name="T6" fmla="*/ 34 w 40"/>
              <a:gd name="T7" fmla="*/ 34 h 40"/>
              <a:gd name="T8" fmla="*/ 28 w 40"/>
              <a:gd name="T9" fmla="*/ 38 h 40"/>
              <a:gd name="T10" fmla="*/ 20 w 40"/>
              <a:gd name="T11" fmla="*/ 40 h 40"/>
              <a:gd name="T12" fmla="*/ 20 w 40"/>
              <a:gd name="T13" fmla="*/ 40 h 40"/>
              <a:gd name="T14" fmla="*/ 12 w 40"/>
              <a:gd name="T15" fmla="*/ 38 h 40"/>
              <a:gd name="T16" fmla="*/ 6 w 40"/>
              <a:gd name="T17" fmla="*/ 34 h 40"/>
              <a:gd name="T18" fmla="*/ 2 w 40"/>
              <a:gd name="T19" fmla="*/ 28 h 40"/>
              <a:gd name="T20" fmla="*/ 0 w 40"/>
              <a:gd name="T21" fmla="*/ 20 h 40"/>
              <a:gd name="T22" fmla="*/ 0 w 40"/>
              <a:gd name="T23" fmla="*/ 20 h 40"/>
              <a:gd name="T24" fmla="*/ 2 w 40"/>
              <a:gd name="T25" fmla="*/ 12 h 40"/>
              <a:gd name="T26" fmla="*/ 6 w 40"/>
              <a:gd name="T27" fmla="*/ 6 h 40"/>
              <a:gd name="T28" fmla="*/ 12 w 40"/>
              <a:gd name="T29" fmla="*/ 0 h 40"/>
              <a:gd name="T30" fmla="*/ 20 w 40"/>
              <a:gd name="T31" fmla="*/ 0 h 40"/>
              <a:gd name="T32" fmla="*/ 20 w 40"/>
              <a:gd name="T33" fmla="*/ 0 h 40"/>
              <a:gd name="T34" fmla="*/ 28 w 40"/>
              <a:gd name="T35" fmla="*/ 0 h 40"/>
              <a:gd name="T36" fmla="*/ 34 w 40"/>
              <a:gd name="T37" fmla="*/ 6 h 40"/>
              <a:gd name="T38" fmla="*/ 40 w 40"/>
              <a:gd name="T39" fmla="*/ 12 h 40"/>
              <a:gd name="T40" fmla="*/ 40 w 40"/>
              <a:gd name="T41" fmla="*/ 20 h 40"/>
              <a:gd name="T42" fmla="*/ 40 w 40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" h="40">
                <a:moveTo>
                  <a:pt x="40" y="20"/>
                </a:moveTo>
                <a:lnTo>
                  <a:pt x="40" y="20"/>
                </a:lnTo>
                <a:lnTo>
                  <a:pt x="40" y="28"/>
                </a:lnTo>
                <a:lnTo>
                  <a:pt x="34" y="34"/>
                </a:lnTo>
                <a:lnTo>
                  <a:pt x="28" y="38"/>
                </a:lnTo>
                <a:lnTo>
                  <a:pt x="20" y="40"/>
                </a:lnTo>
                <a:lnTo>
                  <a:pt x="20" y="40"/>
                </a:lnTo>
                <a:lnTo>
                  <a:pt x="12" y="38"/>
                </a:lnTo>
                <a:lnTo>
                  <a:pt x="6" y="34"/>
                </a:lnTo>
                <a:lnTo>
                  <a:pt x="2" y="28"/>
                </a:lnTo>
                <a:lnTo>
                  <a:pt x="0" y="20"/>
                </a:lnTo>
                <a:lnTo>
                  <a:pt x="0" y="20"/>
                </a:lnTo>
                <a:lnTo>
                  <a:pt x="2" y="12"/>
                </a:lnTo>
                <a:lnTo>
                  <a:pt x="6" y="6"/>
                </a:lnTo>
                <a:lnTo>
                  <a:pt x="12" y="0"/>
                </a:lnTo>
                <a:lnTo>
                  <a:pt x="20" y="0"/>
                </a:lnTo>
                <a:lnTo>
                  <a:pt x="20" y="0"/>
                </a:lnTo>
                <a:lnTo>
                  <a:pt x="28" y="0"/>
                </a:lnTo>
                <a:lnTo>
                  <a:pt x="34" y="6"/>
                </a:lnTo>
                <a:lnTo>
                  <a:pt x="40" y="12"/>
                </a:lnTo>
                <a:lnTo>
                  <a:pt x="40" y="20"/>
                </a:lnTo>
                <a:lnTo>
                  <a:pt x="4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73">
            <a:extLst>
              <a:ext uri="{FF2B5EF4-FFF2-40B4-BE49-F238E27FC236}">
                <a16:creationId xmlns:a16="http://schemas.microsoft.com/office/drawing/2014/main" id="{AD7C6187-3981-4753-B7A2-A64CF0559265}"/>
              </a:ext>
            </a:extLst>
          </p:cNvPr>
          <p:cNvSpPr>
            <a:spLocks/>
          </p:cNvSpPr>
          <p:nvPr/>
        </p:nvSpPr>
        <p:spPr bwMode="auto">
          <a:xfrm>
            <a:off x="4603567" y="3051007"/>
            <a:ext cx="100560" cy="102131"/>
          </a:xfrm>
          <a:custGeom>
            <a:avLst/>
            <a:gdLst>
              <a:gd name="T0" fmla="*/ 40 w 40"/>
              <a:gd name="T1" fmla="*/ 20 h 40"/>
              <a:gd name="T2" fmla="*/ 40 w 40"/>
              <a:gd name="T3" fmla="*/ 20 h 40"/>
              <a:gd name="T4" fmla="*/ 40 w 40"/>
              <a:gd name="T5" fmla="*/ 28 h 40"/>
              <a:gd name="T6" fmla="*/ 34 w 40"/>
              <a:gd name="T7" fmla="*/ 34 h 40"/>
              <a:gd name="T8" fmla="*/ 28 w 40"/>
              <a:gd name="T9" fmla="*/ 38 h 40"/>
              <a:gd name="T10" fmla="*/ 20 w 40"/>
              <a:gd name="T11" fmla="*/ 40 h 40"/>
              <a:gd name="T12" fmla="*/ 20 w 40"/>
              <a:gd name="T13" fmla="*/ 40 h 40"/>
              <a:gd name="T14" fmla="*/ 12 w 40"/>
              <a:gd name="T15" fmla="*/ 38 h 40"/>
              <a:gd name="T16" fmla="*/ 6 w 40"/>
              <a:gd name="T17" fmla="*/ 34 h 40"/>
              <a:gd name="T18" fmla="*/ 2 w 40"/>
              <a:gd name="T19" fmla="*/ 28 h 40"/>
              <a:gd name="T20" fmla="*/ 0 w 40"/>
              <a:gd name="T21" fmla="*/ 20 h 40"/>
              <a:gd name="T22" fmla="*/ 0 w 40"/>
              <a:gd name="T23" fmla="*/ 20 h 40"/>
              <a:gd name="T24" fmla="*/ 2 w 40"/>
              <a:gd name="T25" fmla="*/ 12 h 40"/>
              <a:gd name="T26" fmla="*/ 6 w 40"/>
              <a:gd name="T27" fmla="*/ 6 h 40"/>
              <a:gd name="T28" fmla="*/ 12 w 40"/>
              <a:gd name="T29" fmla="*/ 2 h 40"/>
              <a:gd name="T30" fmla="*/ 20 w 40"/>
              <a:gd name="T31" fmla="*/ 0 h 40"/>
              <a:gd name="T32" fmla="*/ 20 w 40"/>
              <a:gd name="T33" fmla="*/ 0 h 40"/>
              <a:gd name="T34" fmla="*/ 28 w 40"/>
              <a:gd name="T35" fmla="*/ 2 h 40"/>
              <a:gd name="T36" fmla="*/ 34 w 40"/>
              <a:gd name="T37" fmla="*/ 6 h 40"/>
              <a:gd name="T38" fmla="*/ 40 w 40"/>
              <a:gd name="T39" fmla="*/ 12 h 40"/>
              <a:gd name="T40" fmla="*/ 40 w 40"/>
              <a:gd name="T41" fmla="*/ 20 h 40"/>
              <a:gd name="T42" fmla="*/ 40 w 40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" h="40">
                <a:moveTo>
                  <a:pt x="40" y="20"/>
                </a:moveTo>
                <a:lnTo>
                  <a:pt x="40" y="20"/>
                </a:lnTo>
                <a:lnTo>
                  <a:pt x="40" y="28"/>
                </a:lnTo>
                <a:lnTo>
                  <a:pt x="34" y="34"/>
                </a:lnTo>
                <a:lnTo>
                  <a:pt x="28" y="38"/>
                </a:lnTo>
                <a:lnTo>
                  <a:pt x="20" y="40"/>
                </a:lnTo>
                <a:lnTo>
                  <a:pt x="20" y="40"/>
                </a:lnTo>
                <a:lnTo>
                  <a:pt x="12" y="38"/>
                </a:lnTo>
                <a:lnTo>
                  <a:pt x="6" y="34"/>
                </a:lnTo>
                <a:lnTo>
                  <a:pt x="2" y="28"/>
                </a:lnTo>
                <a:lnTo>
                  <a:pt x="0" y="20"/>
                </a:lnTo>
                <a:lnTo>
                  <a:pt x="0" y="20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20" y="0"/>
                </a:lnTo>
                <a:lnTo>
                  <a:pt x="20" y="0"/>
                </a:lnTo>
                <a:lnTo>
                  <a:pt x="28" y="2"/>
                </a:lnTo>
                <a:lnTo>
                  <a:pt x="34" y="6"/>
                </a:lnTo>
                <a:lnTo>
                  <a:pt x="40" y="12"/>
                </a:lnTo>
                <a:lnTo>
                  <a:pt x="40" y="20"/>
                </a:lnTo>
                <a:lnTo>
                  <a:pt x="4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74">
            <a:extLst>
              <a:ext uri="{FF2B5EF4-FFF2-40B4-BE49-F238E27FC236}">
                <a16:creationId xmlns:a16="http://schemas.microsoft.com/office/drawing/2014/main" id="{D9C2E5D2-B17D-4FA1-8C5A-2878F685CE48}"/>
              </a:ext>
            </a:extLst>
          </p:cNvPr>
          <p:cNvSpPr>
            <a:spLocks/>
          </p:cNvSpPr>
          <p:nvPr/>
        </p:nvSpPr>
        <p:spPr bwMode="auto">
          <a:xfrm>
            <a:off x="6111517" y="3219522"/>
            <a:ext cx="105586" cy="102131"/>
          </a:xfrm>
          <a:custGeom>
            <a:avLst/>
            <a:gdLst>
              <a:gd name="T0" fmla="*/ 42 w 42"/>
              <a:gd name="T1" fmla="*/ 20 h 40"/>
              <a:gd name="T2" fmla="*/ 42 w 42"/>
              <a:gd name="T3" fmla="*/ 20 h 40"/>
              <a:gd name="T4" fmla="*/ 40 w 42"/>
              <a:gd name="T5" fmla="*/ 28 h 40"/>
              <a:gd name="T6" fmla="*/ 36 w 42"/>
              <a:gd name="T7" fmla="*/ 34 h 40"/>
              <a:gd name="T8" fmla="*/ 28 w 42"/>
              <a:gd name="T9" fmla="*/ 38 h 40"/>
              <a:gd name="T10" fmla="*/ 20 w 42"/>
              <a:gd name="T11" fmla="*/ 40 h 40"/>
              <a:gd name="T12" fmla="*/ 20 w 42"/>
              <a:gd name="T13" fmla="*/ 40 h 40"/>
              <a:gd name="T14" fmla="*/ 12 w 42"/>
              <a:gd name="T15" fmla="*/ 38 h 40"/>
              <a:gd name="T16" fmla="*/ 6 w 42"/>
              <a:gd name="T17" fmla="*/ 34 h 40"/>
              <a:gd name="T18" fmla="*/ 2 w 42"/>
              <a:gd name="T19" fmla="*/ 28 h 40"/>
              <a:gd name="T20" fmla="*/ 0 w 42"/>
              <a:gd name="T21" fmla="*/ 20 h 40"/>
              <a:gd name="T22" fmla="*/ 0 w 42"/>
              <a:gd name="T23" fmla="*/ 20 h 40"/>
              <a:gd name="T24" fmla="*/ 2 w 42"/>
              <a:gd name="T25" fmla="*/ 12 h 40"/>
              <a:gd name="T26" fmla="*/ 6 w 42"/>
              <a:gd name="T27" fmla="*/ 6 h 40"/>
              <a:gd name="T28" fmla="*/ 12 w 42"/>
              <a:gd name="T29" fmla="*/ 0 h 40"/>
              <a:gd name="T30" fmla="*/ 20 w 42"/>
              <a:gd name="T31" fmla="*/ 0 h 40"/>
              <a:gd name="T32" fmla="*/ 20 w 42"/>
              <a:gd name="T33" fmla="*/ 0 h 40"/>
              <a:gd name="T34" fmla="*/ 28 w 42"/>
              <a:gd name="T35" fmla="*/ 0 h 40"/>
              <a:gd name="T36" fmla="*/ 36 w 42"/>
              <a:gd name="T37" fmla="*/ 6 h 40"/>
              <a:gd name="T38" fmla="*/ 40 w 42"/>
              <a:gd name="T39" fmla="*/ 12 h 40"/>
              <a:gd name="T40" fmla="*/ 42 w 42"/>
              <a:gd name="T41" fmla="*/ 20 h 40"/>
              <a:gd name="T42" fmla="*/ 42 w 42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" h="40">
                <a:moveTo>
                  <a:pt x="42" y="20"/>
                </a:moveTo>
                <a:lnTo>
                  <a:pt x="42" y="20"/>
                </a:lnTo>
                <a:lnTo>
                  <a:pt x="40" y="28"/>
                </a:lnTo>
                <a:lnTo>
                  <a:pt x="36" y="34"/>
                </a:lnTo>
                <a:lnTo>
                  <a:pt x="28" y="38"/>
                </a:lnTo>
                <a:lnTo>
                  <a:pt x="20" y="40"/>
                </a:lnTo>
                <a:lnTo>
                  <a:pt x="20" y="40"/>
                </a:lnTo>
                <a:lnTo>
                  <a:pt x="12" y="38"/>
                </a:lnTo>
                <a:lnTo>
                  <a:pt x="6" y="34"/>
                </a:lnTo>
                <a:lnTo>
                  <a:pt x="2" y="28"/>
                </a:lnTo>
                <a:lnTo>
                  <a:pt x="0" y="20"/>
                </a:lnTo>
                <a:lnTo>
                  <a:pt x="0" y="20"/>
                </a:lnTo>
                <a:lnTo>
                  <a:pt x="2" y="12"/>
                </a:lnTo>
                <a:lnTo>
                  <a:pt x="6" y="6"/>
                </a:lnTo>
                <a:lnTo>
                  <a:pt x="12" y="0"/>
                </a:lnTo>
                <a:lnTo>
                  <a:pt x="20" y="0"/>
                </a:lnTo>
                <a:lnTo>
                  <a:pt x="20" y="0"/>
                </a:lnTo>
                <a:lnTo>
                  <a:pt x="28" y="0"/>
                </a:lnTo>
                <a:lnTo>
                  <a:pt x="36" y="6"/>
                </a:lnTo>
                <a:lnTo>
                  <a:pt x="40" y="12"/>
                </a:lnTo>
                <a:lnTo>
                  <a:pt x="42" y="20"/>
                </a:lnTo>
                <a:lnTo>
                  <a:pt x="42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5">
            <a:extLst>
              <a:ext uri="{FF2B5EF4-FFF2-40B4-BE49-F238E27FC236}">
                <a16:creationId xmlns:a16="http://schemas.microsoft.com/office/drawing/2014/main" id="{B7BEA1AB-D563-49CB-BC92-B01B08B2FB36}"/>
              </a:ext>
            </a:extLst>
          </p:cNvPr>
          <p:cNvSpPr>
            <a:spLocks/>
          </p:cNvSpPr>
          <p:nvPr/>
        </p:nvSpPr>
        <p:spPr bwMode="auto">
          <a:xfrm>
            <a:off x="9120402" y="3934441"/>
            <a:ext cx="100560" cy="107237"/>
          </a:xfrm>
          <a:custGeom>
            <a:avLst/>
            <a:gdLst>
              <a:gd name="T0" fmla="*/ 40 w 40"/>
              <a:gd name="T1" fmla="*/ 22 h 42"/>
              <a:gd name="T2" fmla="*/ 40 w 40"/>
              <a:gd name="T3" fmla="*/ 22 h 42"/>
              <a:gd name="T4" fmla="*/ 38 w 40"/>
              <a:gd name="T5" fmla="*/ 30 h 42"/>
              <a:gd name="T6" fmla="*/ 34 w 40"/>
              <a:gd name="T7" fmla="*/ 36 h 42"/>
              <a:gd name="T8" fmla="*/ 28 w 40"/>
              <a:gd name="T9" fmla="*/ 40 h 42"/>
              <a:gd name="T10" fmla="*/ 20 w 40"/>
              <a:gd name="T11" fmla="*/ 42 h 42"/>
              <a:gd name="T12" fmla="*/ 20 w 40"/>
              <a:gd name="T13" fmla="*/ 42 h 42"/>
              <a:gd name="T14" fmla="*/ 12 w 40"/>
              <a:gd name="T15" fmla="*/ 40 h 42"/>
              <a:gd name="T16" fmla="*/ 6 w 40"/>
              <a:gd name="T17" fmla="*/ 36 h 42"/>
              <a:gd name="T18" fmla="*/ 2 w 40"/>
              <a:gd name="T19" fmla="*/ 30 h 42"/>
              <a:gd name="T20" fmla="*/ 0 w 40"/>
              <a:gd name="T21" fmla="*/ 22 h 42"/>
              <a:gd name="T22" fmla="*/ 0 w 40"/>
              <a:gd name="T23" fmla="*/ 22 h 42"/>
              <a:gd name="T24" fmla="*/ 2 w 40"/>
              <a:gd name="T25" fmla="*/ 14 h 42"/>
              <a:gd name="T26" fmla="*/ 6 w 40"/>
              <a:gd name="T27" fmla="*/ 6 h 42"/>
              <a:gd name="T28" fmla="*/ 12 w 40"/>
              <a:gd name="T29" fmla="*/ 2 h 42"/>
              <a:gd name="T30" fmla="*/ 20 w 40"/>
              <a:gd name="T31" fmla="*/ 0 h 42"/>
              <a:gd name="T32" fmla="*/ 20 w 40"/>
              <a:gd name="T33" fmla="*/ 0 h 42"/>
              <a:gd name="T34" fmla="*/ 28 w 40"/>
              <a:gd name="T35" fmla="*/ 2 h 42"/>
              <a:gd name="T36" fmla="*/ 34 w 40"/>
              <a:gd name="T37" fmla="*/ 6 h 42"/>
              <a:gd name="T38" fmla="*/ 38 w 40"/>
              <a:gd name="T39" fmla="*/ 14 h 42"/>
              <a:gd name="T40" fmla="*/ 40 w 40"/>
              <a:gd name="T41" fmla="*/ 22 h 42"/>
              <a:gd name="T42" fmla="*/ 40 w 40"/>
              <a:gd name="T43" fmla="*/ 2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" h="42">
                <a:moveTo>
                  <a:pt x="40" y="22"/>
                </a:moveTo>
                <a:lnTo>
                  <a:pt x="40" y="22"/>
                </a:lnTo>
                <a:lnTo>
                  <a:pt x="38" y="30"/>
                </a:lnTo>
                <a:lnTo>
                  <a:pt x="34" y="36"/>
                </a:lnTo>
                <a:lnTo>
                  <a:pt x="28" y="40"/>
                </a:lnTo>
                <a:lnTo>
                  <a:pt x="20" y="42"/>
                </a:lnTo>
                <a:lnTo>
                  <a:pt x="20" y="42"/>
                </a:lnTo>
                <a:lnTo>
                  <a:pt x="12" y="40"/>
                </a:lnTo>
                <a:lnTo>
                  <a:pt x="6" y="36"/>
                </a:lnTo>
                <a:lnTo>
                  <a:pt x="2" y="30"/>
                </a:lnTo>
                <a:lnTo>
                  <a:pt x="0" y="22"/>
                </a:lnTo>
                <a:lnTo>
                  <a:pt x="0" y="22"/>
                </a:lnTo>
                <a:lnTo>
                  <a:pt x="2" y="14"/>
                </a:lnTo>
                <a:lnTo>
                  <a:pt x="6" y="6"/>
                </a:lnTo>
                <a:lnTo>
                  <a:pt x="12" y="2"/>
                </a:lnTo>
                <a:lnTo>
                  <a:pt x="20" y="0"/>
                </a:lnTo>
                <a:lnTo>
                  <a:pt x="20" y="0"/>
                </a:lnTo>
                <a:lnTo>
                  <a:pt x="28" y="2"/>
                </a:lnTo>
                <a:lnTo>
                  <a:pt x="34" y="6"/>
                </a:lnTo>
                <a:lnTo>
                  <a:pt x="38" y="14"/>
                </a:lnTo>
                <a:lnTo>
                  <a:pt x="40" y="22"/>
                </a:lnTo>
                <a:lnTo>
                  <a:pt x="40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Line 76">
            <a:extLst>
              <a:ext uri="{FF2B5EF4-FFF2-40B4-BE49-F238E27FC236}">
                <a16:creationId xmlns:a16="http://schemas.microsoft.com/office/drawing/2014/main" id="{2C3C27B5-4CF6-4CDD-8F98-B7650B4DB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0180" y="3010154"/>
            <a:ext cx="83107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Line 77">
            <a:extLst>
              <a:ext uri="{FF2B5EF4-FFF2-40B4-BE49-F238E27FC236}">
                <a16:creationId xmlns:a16="http://schemas.microsoft.com/office/drawing/2014/main" id="{BF7675BF-D479-46BE-A7C8-594D00F42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0180" y="3592299"/>
            <a:ext cx="83107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78">
            <a:extLst>
              <a:ext uri="{FF2B5EF4-FFF2-40B4-BE49-F238E27FC236}">
                <a16:creationId xmlns:a16="http://schemas.microsoft.com/office/drawing/2014/main" id="{CF607C1D-AF01-4681-AD61-11B1AA6A62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1734" y="3010154"/>
            <a:ext cx="0" cy="58214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Line 79">
            <a:extLst>
              <a:ext uri="{FF2B5EF4-FFF2-40B4-BE49-F238E27FC236}">
                <a16:creationId xmlns:a16="http://schemas.microsoft.com/office/drawing/2014/main" id="{29368EB4-4527-4C21-AD5E-B2E3C1075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2294" y="2744615"/>
            <a:ext cx="83107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80">
            <a:extLst>
              <a:ext uri="{FF2B5EF4-FFF2-40B4-BE49-F238E27FC236}">
                <a16:creationId xmlns:a16="http://schemas.microsoft.com/office/drawing/2014/main" id="{065CB1EA-229E-44C2-A802-2E373DB5D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2294" y="3428890"/>
            <a:ext cx="83107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Line 81">
            <a:extLst>
              <a:ext uri="{FF2B5EF4-FFF2-40B4-BE49-F238E27FC236}">
                <a16:creationId xmlns:a16="http://schemas.microsoft.com/office/drawing/2014/main" id="{BE9C3A4B-8939-4EA8-8A45-E0CB000F43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3847" y="2744615"/>
            <a:ext cx="0" cy="684275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Line 82">
            <a:extLst>
              <a:ext uri="{FF2B5EF4-FFF2-40B4-BE49-F238E27FC236}">
                <a16:creationId xmlns:a16="http://schemas.microsoft.com/office/drawing/2014/main" id="{A7EC69DF-0FC2-4006-AF86-032C3D20F8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0680" y="2908024"/>
            <a:ext cx="8726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Line 83">
            <a:extLst>
              <a:ext uri="{FF2B5EF4-FFF2-40B4-BE49-F238E27FC236}">
                <a16:creationId xmlns:a16="http://schemas.microsoft.com/office/drawing/2014/main" id="{172E849F-4B51-4692-BBD9-79C0783C2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0680" y="3607618"/>
            <a:ext cx="8726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84">
            <a:extLst>
              <a:ext uri="{FF2B5EF4-FFF2-40B4-BE49-F238E27FC236}">
                <a16:creationId xmlns:a16="http://schemas.microsoft.com/office/drawing/2014/main" id="{8E90BF69-EBB5-4776-BE2E-485A35F93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2229" y="2908029"/>
            <a:ext cx="0" cy="69959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Line 85">
            <a:extLst>
              <a:ext uri="{FF2B5EF4-FFF2-40B4-BE49-F238E27FC236}">
                <a16:creationId xmlns:a16="http://schemas.microsoft.com/office/drawing/2014/main" id="{1DF25AE1-7193-4AE9-86A0-1322F03C3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9129" y="3638258"/>
            <a:ext cx="83107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Line 87">
            <a:extLst>
              <a:ext uri="{FF2B5EF4-FFF2-40B4-BE49-F238E27FC236}">
                <a16:creationId xmlns:a16="http://schemas.microsoft.com/office/drawing/2014/main" id="{FECBE73D-9172-4822-B86F-F40EF07C2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70682" y="3638258"/>
            <a:ext cx="0" cy="684275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Line 86">
            <a:extLst>
              <a:ext uri="{FF2B5EF4-FFF2-40B4-BE49-F238E27FC236}">
                <a16:creationId xmlns:a16="http://schemas.microsoft.com/office/drawing/2014/main" id="{400C806F-B1CD-4435-BB27-3029D2280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9129" y="4322532"/>
            <a:ext cx="83107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A394890-94FC-4C80-82E1-DB5E30E115DB}"/>
              </a:ext>
            </a:extLst>
          </p:cNvPr>
          <p:cNvGrpSpPr/>
          <p:nvPr/>
        </p:nvGrpSpPr>
        <p:grpSpPr>
          <a:xfrm>
            <a:off x="3099340" y="2016643"/>
            <a:ext cx="6121623" cy="3165347"/>
            <a:chOff x="2817002" y="1930382"/>
            <a:chExt cx="7674557" cy="3165347"/>
          </a:xfrm>
        </p:grpSpPr>
        <p:sp>
          <p:nvSpPr>
            <p:cNvPr id="96" name="Line 89">
              <a:extLst>
                <a:ext uri="{FF2B5EF4-FFF2-40B4-BE49-F238E27FC236}">
                  <a16:creationId xmlns:a16="http://schemas.microsoft.com/office/drawing/2014/main" id="{4BCF4DE1-3346-462E-9BFD-D4B296908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0853" y="3919667"/>
              <a:ext cx="104189" cy="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90">
              <a:extLst>
                <a:ext uri="{FF2B5EF4-FFF2-40B4-BE49-F238E27FC236}">
                  <a16:creationId xmlns:a16="http://schemas.microsoft.com/office/drawing/2014/main" id="{9E6A8AAB-4BEE-48C5-9863-C55600A5E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0853" y="4363935"/>
              <a:ext cx="104189" cy="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91">
              <a:extLst>
                <a:ext uri="{FF2B5EF4-FFF2-40B4-BE49-F238E27FC236}">
                  <a16:creationId xmlns:a16="http://schemas.microsoft.com/office/drawing/2014/main" id="{9E0C5CB3-B8BF-4043-A059-2B16F0274E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2948" y="3919671"/>
              <a:ext cx="0" cy="444268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92">
              <a:extLst>
                <a:ext uri="{FF2B5EF4-FFF2-40B4-BE49-F238E27FC236}">
                  <a16:creationId xmlns:a16="http://schemas.microsoft.com/office/drawing/2014/main" id="{509D9E87-F3CA-4B0B-AF9D-78A1E7B2AA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3763" y="3781790"/>
              <a:ext cx="104189" cy="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93">
              <a:extLst>
                <a:ext uri="{FF2B5EF4-FFF2-40B4-BE49-F238E27FC236}">
                  <a16:creationId xmlns:a16="http://schemas.microsoft.com/office/drawing/2014/main" id="{FD5EBE64-02A4-4B9D-A802-C3D47B3E3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3763" y="4282230"/>
              <a:ext cx="104189" cy="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94">
              <a:extLst>
                <a:ext uri="{FF2B5EF4-FFF2-40B4-BE49-F238E27FC236}">
                  <a16:creationId xmlns:a16="http://schemas.microsoft.com/office/drawing/2014/main" id="{9AC91CCB-4AA6-4F64-81D3-5833E42B6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857" y="3781790"/>
              <a:ext cx="0" cy="50044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95">
              <a:extLst>
                <a:ext uri="{FF2B5EF4-FFF2-40B4-BE49-F238E27FC236}">
                  <a16:creationId xmlns:a16="http://schemas.microsoft.com/office/drawing/2014/main" id="{C7BA4818-73C9-4CA8-9C24-92A24FBD8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4796" y="4062649"/>
              <a:ext cx="109398" cy="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96">
              <a:extLst>
                <a:ext uri="{FF2B5EF4-FFF2-40B4-BE49-F238E27FC236}">
                  <a16:creationId xmlns:a16="http://schemas.microsoft.com/office/drawing/2014/main" id="{755085D8-4313-4EC1-9889-48E1090988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4796" y="4552876"/>
              <a:ext cx="109398" cy="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97">
              <a:extLst>
                <a:ext uri="{FF2B5EF4-FFF2-40B4-BE49-F238E27FC236}">
                  <a16:creationId xmlns:a16="http://schemas.microsoft.com/office/drawing/2014/main" id="{B806B912-DA4C-439B-9046-8874AFD62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6886" y="4062649"/>
              <a:ext cx="0" cy="490227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01">
              <a:extLst>
                <a:ext uri="{FF2B5EF4-FFF2-40B4-BE49-F238E27FC236}">
                  <a16:creationId xmlns:a16="http://schemas.microsoft.com/office/drawing/2014/main" id="{C2F9813C-4C64-445C-BE48-06649FC6E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912" y="4098395"/>
              <a:ext cx="126070" cy="1021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2">
              <a:extLst>
                <a:ext uri="{FF2B5EF4-FFF2-40B4-BE49-F238E27FC236}">
                  <a16:creationId xmlns:a16="http://schemas.microsoft.com/office/drawing/2014/main" id="{3C6365FF-0559-4E5D-A736-DEBBA273C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822" y="3991163"/>
              <a:ext cx="126070" cy="1072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03">
              <a:extLst>
                <a:ext uri="{FF2B5EF4-FFF2-40B4-BE49-F238E27FC236}">
                  <a16:creationId xmlns:a16="http://schemas.microsoft.com/office/drawing/2014/main" id="{BCA37316-024F-4760-A699-1DBCCF251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3308" y="4266911"/>
              <a:ext cx="132371" cy="1021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7D27549-B707-498C-94B8-19292D198192}"/>
                </a:ext>
              </a:extLst>
            </p:cNvPr>
            <p:cNvGrpSpPr/>
            <p:nvPr/>
          </p:nvGrpSpPr>
          <p:grpSpPr>
            <a:xfrm>
              <a:off x="2874829" y="1974079"/>
              <a:ext cx="7616730" cy="3121650"/>
              <a:chOff x="2874829" y="1974079"/>
              <a:chExt cx="7616730" cy="3121650"/>
            </a:xfrm>
          </p:grpSpPr>
          <p:sp>
            <p:nvSpPr>
              <p:cNvPr id="111" name="Rectangle 104">
                <a:extLst>
                  <a:ext uri="{FF2B5EF4-FFF2-40B4-BE49-F238E27FC236}">
                    <a16:creationId xmlns:a16="http://schemas.microsoft.com/office/drawing/2014/main" id="{DE1E46AC-4619-4B48-9EE8-E352F95B0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65489" y="4792883"/>
                <a:ext cx="126070" cy="1021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98">
                <a:extLst>
                  <a:ext uri="{FF2B5EF4-FFF2-40B4-BE49-F238E27FC236}">
                    <a16:creationId xmlns:a16="http://schemas.microsoft.com/office/drawing/2014/main" id="{A9C50310-B306-41F2-8A8A-44A94245A2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76430" y="4588622"/>
                <a:ext cx="104189" cy="0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88">
                <a:extLst>
                  <a:ext uri="{FF2B5EF4-FFF2-40B4-BE49-F238E27FC236}">
                    <a16:creationId xmlns:a16="http://schemas.microsoft.com/office/drawing/2014/main" id="{979A6080-459A-46F9-ABDA-4235F2EE3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829" y="1974079"/>
                <a:ext cx="7553695" cy="2869869"/>
              </a:xfrm>
              <a:custGeom>
                <a:avLst/>
                <a:gdLst>
                  <a:gd name="T0" fmla="*/ 2900 w 2900"/>
                  <a:gd name="T1" fmla="*/ 1124 h 1124"/>
                  <a:gd name="T2" fmla="*/ 1452 w 2900"/>
                  <a:gd name="T3" fmla="*/ 920 h 1124"/>
                  <a:gd name="T4" fmla="*/ 726 w 2900"/>
                  <a:gd name="T5" fmla="*/ 808 h 1124"/>
                  <a:gd name="T6" fmla="*/ 366 w 2900"/>
                  <a:gd name="T7" fmla="*/ 852 h 1124"/>
                  <a:gd name="T8" fmla="*/ 0 w 2900"/>
                  <a:gd name="T9" fmla="*/ 0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0" h="1124">
                    <a:moveTo>
                      <a:pt x="2900" y="1124"/>
                    </a:moveTo>
                    <a:lnTo>
                      <a:pt x="1452" y="920"/>
                    </a:lnTo>
                    <a:lnTo>
                      <a:pt x="726" y="808"/>
                    </a:lnTo>
                    <a:lnTo>
                      <a:pt x="366" y="852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" name="Line 99">
                <a:extLst>
                  <a:ext uri="{FF2B5EF4-FFF2-40B4-BE49-F238E27FC236}">
                    <a16:creationId xmlns:a16="http://schemas.microsoft.com/office/drawing/2014/main" id="{2EF146D0-52FA-4046-8828-0C720BF42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76430" y="5073742"/>
                <a:ext cx="104189" cy="0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100">
                <a:extLst>
                  <a:ext uri="{FF2B5EF4-FFF2-40B4-BE49-F238E27FC236}">
                    <a16:creationId xmlns:a16="http://schemas.microsoft.com/office/drawing/2014/main" id="{64115C48-92AF-47F7-A8D2-91AC857B8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28524" y="4588627"/>
                <a:ext cx="0" cy="485120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" name="Rectangle 52">
                <a:extLst>
                  <a:ext uri="{FF2B5EF4-FFF2-40B4-BE49-F238E27FC236}">
                    <a16:creationId xmlns:a16="http://schemas.microsoft.com/office/drawing/2014/main" id="{253DB042-E8F3-4063-B519-4D31008C0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9132" y="4726397"/>
                <a:ext cx="351689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en-US" altLang="en-US" sz="2400" b="1" dirty="0">
                    <a:solidFill>
                      <a:srgbClr val="C00000"/>
                    </a:solidFill>
                  </a:rPr>
                  <a:t>sacubitril/valsartan</a:t>
                </a:r>
                <a:endParaRPr lang="en-US" altLang="en-US" sz="24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15" name="Rectangle 101">
              <a:extLst>
                <a:ext uri="{FF2B5EF4-FFF2-40B4-BE49-F238E27FC236}">
                  <a16:creationId xmlns:a16="http://schemas.microsoft.com/office/drawing/2014/main" id="{2D115B7E-A2C8-480A-B077-35AD7B8C5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002" y="1930382"/>
              <a:ext cx="126070" cy="1021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1890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theme/theme1.xml><?xml version="1.0" encoding="utf-8"?>
<a:theme xmlns:a="http://schemas.openxmlformats.org/drawingml/2006/main" name="Blank">
  <a:themeElements>
    <a:clrScheme name="NovartisWhit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FCAF17"/>
      </a:accent1>
      <a:accent2>
        <a:srgbClr val="EC8026"/>
      </a:accent2>
      <a:accent3>
        <a:srgbClr val="E44C16"/>
      </a:accent3>
      <a:accent4>
        <a:srgbClr val="923222"/>
      </a:accent4>
      <a:accent5>
        <a:srgbClr val="634329"/>
      </a:accent5>
      <a:accent6>
        <a:srgbClr val="000000"/>
      </a:accent6>
      <a:hlink>
        <a:srgbClr val="E44C16"/>
      </a:hlink>
      <a:folHlink>
        <a:srgbClr val="FCAF17"/>
      </a:folHlink>
    </a:clrScheme>
    <a:fontScheme name="Novartis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Novartis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901</Words>
  <Application>Microsoft Office PowerPoint</Application>
  <PresentationFormat>Widescreen</PresentationFormat>
  <Paragraphs>309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Blank</vt:lpstr>
      <vt:lpstr>Angiotensin Receptor-Neprilysin Inhibition in Patients Hospitalized With Acute Decompensated Heart Failure   </vt:lpstr>
      <vt:lpstr>Background</vt:lpstr>
      <vt:lpstr>Rationale</vt:lpstr>
      <vt:lpstr>Study Design</vt:lpstr>
      <vt:lpstr>Key Entry Criteria</vt:lpstr>
      <vt:lpstr>Key Endpoints </vt:lpstr>
      <vt:lpstr>SBP Dose Titration Algorithm</vt:lpstr>
      <vt:lpstr>Baseline Characteristics</vt:lpstr>
      <vt:lpstr>Primary Endpoint: % Change in NT-proBNP</vt:lpstr>
      <vt:lpstr>Safety </vt:lpstr>
      <vt:lpstr>Serious Composite Clinical Endpoint</vt:lpstr>
      <vt:lpstr>Exploratory Clinical Endpoints  </vt:lpstr>
      <vt:lpstr>Key Subgroup Analyses</vt:lpstr>
      <vt:lpstr>Conclusions</vt:lpstr>
      <vt:lpstr>Clinical Implications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Gerberick</dc:creator>
  <cp:lastModifiedBy>Marissa Alanis</cp:lastModifiedBy>
  <cp:revision>1544</cp:revision>
  <cp:lastPrinted>2014-03-03T19:18:22Z</cp:lastPrinted>
  <dcterms:created xsi:type="dcterms:W3CDTF">2014-02-21T19:42:15Z</dcterms:created>
  <dcterms:modified xsi:type="dcterms:W3CDTF">2018-11-10T21:14:37Z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